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8" r:id="rId3"/>
    <p:sldId id="261" r:id="rId4"/>
    <p:sldId id="260" r:id="rId5"/>
    <p:sldId id="263" r:id="rId6"/>
    <p:sldId id="259" r:id="rId7"/>
    <p:sldId id="262" r:id="rId8"/>
    <p:sldId id="264" r:id="rId9"/>
    <p:sldId id="265" r:id="rId10"/>
    <p:sldId id="266" r:id="rId11"/>
    <p:sldId id="268" r:id="rId12"/>
    <p:sldId id="267" r:id="rId13"/>
    <p:sldId id="25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33627"/>
    <a:srgbClr val="15A189"/>
    <a:srgbClr val="FEAE33"/>
    <a:srgbClr val="156DC8"/>
    <a:srgbClr val="428BD2"/>
    <a:srgbClr val="116BC3"/>
    <a:srgbClr val="1E487A"/>
    <a:srgbClr val="006499"/>
    <a:srgbClr val="A35BA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59"/>
    <p:restoredTop sz="92636"/>
  </p:normalViewPr>
  <p:slideViewPr>
    <p:cSldViewPr snapToGrid="0" snapToObjects="1">
      <p:cViewPr varScale="1">
        <p:scale>
          <a:sx n="103" d="100"/>
          <a:sy n="103" d="100"/>
        </p:scale>
        <p:origin x="114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659F33-5690-5D46-AB42-1E2CCEE45C59}" type="datetimeFigureOut">
              <a:rPr lang="en-US" smtClean="0"/>
              <a:t>7/22/21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49D272-C0A4-B547-8B85-EFEB0C0007B2}" type="slidenum">
              <a:rPr lang="en-US" smtClean="0"/>
              <a:t>‹#›</a:t>
            </a:fld>
            <a:endParaRPr lang="en-US"/>
          </a:p>
        </p:txBody>
      </p:sp>
    </p:spTree>
    <p:extLst>
      <p:ext uri="{BB962C8B-B14F-4D97-AF65-F5344CB8AC3E}">
        <p14:creationId xmlns:p14="http://schemas.microsoft.com/office/powerpoint/2010/main" val="6447243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Rick</a:t>
            </a:r>
          </a:p>
        </p:txBody>
      </p:sp>
      <p:sp>
        <p:nvSpPr>
          <p:cNvPr id="4" name="Slide Number Placeholder 3"/>
          <p:cNvSpPr>
            <a:spLocks noGrp="1"/>
          </p:cNvSpPr>
          <p:nvPr>
            <p:ph type="sldNum" sz="quarter" idx="5"/>
          </p:nvPr>
        </p:nvSpPr>
        <p:spPr/>
        <p:txBody>
          <a:bodyPr/>
          <a:lstStyle/>
          <a:p>
            <a:fld id="{2749D272-C0A4-B547-8B85-EFEB0C0007B2}" type="slidenum">
              <a:rPr lang="en-US" smtClean="0"/>
              <a:t>2</a:t>
            </a:fld>
            <a:endParaRPr lang="en-US"/>
          </a:p>
        </p:txBody>
      </p:sp>
    </p:spTree>
    <p:extLst>
      <p:ext uri="{BB962C8B-B14F-4D97-AF65-F5344CB8AC3E}">
        <p14:creationId xmlns:p14="http://schemas.microsoft.com/office/powerpoint/2010/main" val="817531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Rick</a:t>
            </a:r>
          </a:p>
        </p:txBody>
      </p:sp>
      <p:sp>
        <p:nvSpPr>
          <p:cNvPr id="4" name="Slide Number Placeholder 3"/>
          <p:cNvSpPr>
            <a:spLocks noGrp="1"/>
          </p:cNvSpPr>
          <p:nvPr>
            <p:ph type="sldNum" sz="quarter" idx="5"/>
          </p:nvPr>
        </p:nvSpPr>
        <p:spPr/>
        <p:txBody>
          <a:bodyPr/>
          <a:lstStyle/>
          <a:p>
            <a:fld id="{2749D272-C0A4-B547-8B85-EFEB0C0007B2}" type="slidenum">
              <a:rPr lang="en-US" smtClean="0"/>
              <a:t>3</a:t>
            </a:fld>
            <a:endParaRPr lang="en-US"/>
          </a:p>
        </p:txBody>
      </p:sp>
    </p:spTree>
    <p:extLst>
      <p:ext uri="{BB962C8B-B14F-4D97-AF65-F5344CB8AC3E}">
        <p14:creationId xmlns:p14="http://schemas.microsoft.com/office/powerpoint/2010/main" val="575831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Rick</a:t>
            </a:r>
          </a:p>
        </p:txBody>
      </p:sp>
      <p:sp>
        <p:nvSpPr>
          <p:cNvPr id="4" name="Slide Number Placeholder 3"/>
          <p:cNvSpPr>
            <a:spLocks noGrp="1"/>
          </p:cNvSpPr>
          <p:nvPr>
            <p:ph type="sldNum" sz="quarter" idx="5"/>
          </p:nvPr>
        </p:nvSpPr>
        <p:spPr/>
        <p:txBody>
          <a:bodyPr/>
          <a:lstStyle/>
          <a:p>
            <a:fld id="{2749D272-C0A4-B547-8B85-EFEB0C0007B2}" type="slidenum">
              <a:rPr lang="en-US" smtClean="0"/>
              <a:t>4</a:t>
            </a:fld>
            <a:endParaRPr lang="en-US"/>
          </a:p>
        </p:txBody>
      </p:sp>
    </p:spTree>
    <p:extLst>
      <p:ext uri="{BB962C8B-B14F-4D97-AF65-F5344CB8AC3E}">
        <p14:creationId xmlns:p14="http://schemas.microsoft.com/office/powerpoint/2010/main" val="1871486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Jill - Data </a:t>
            </a:r>
            <a:r>
              <a:rPr lang="en-US" dirty="0" err="1"/>
              <a:t>Anaylsis</a:t>
            </a:r>
            <a:endParaRPr lang="en-US" dirty="0"/>
          </a:p>
        </p:txBody>
      </p:sp>
      <p:sp>
        <p:nvSpPr>
          <p:cNvPr id="4" name="Slide Number Placeholder 3"/>
          <p:cNvSpPr>
            <a:spLocks noGrp="1"/>
          </p:cNvSpPr>
          <p:nvPr>
            <p:ph type="sldNum" sz="quarter" idx="5"/>
          </p:nvPr>
        </p:nvSpPr>
        <p:spPr/>
        <p:txBody>
          <a:bodyPr/>
          <a:lstStyle/>
          <a:p>
            <a:fld id="{2749D272-C0A4-B547-8B85-EFEB0C0007B2}" type="slidenum">
              <a:rPr lang="en-US" smtClean="0"/>
              <a:t>5</a:t>
            </a:fld>
            <a:endParaRPr lang="en-US"/>
          </a:p>
        </p:txBody>
      </p:sp>
    </p:spTree>
    <p:extLst>
      <p:ext uri="{BB962C8B-B14F-4D97-AF65-F5344CB8AC3E}">
        <p14:creationId xmlns:p14="http://schemas.microsoft.com/office/powerpoint/2010/main" val="3289756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Jill – Data Analysis</a:t>
            </a:r>
          </a:p>
        </p:txBody>
      </p:sp>
      <p:sp>
        <p:nvSpPr>
          <p:cNvPr id="4" name="Slide Number Placeholder 3"/>
          <p:cNvSpPr>
            <a:spLocks noGrp="1"/>
          </p:cNvSpPr>
          <p:nvPr>
            <p:ph type="sldNum" sz="quarter" idx="5"/>
          </p:nvPr>
        </p:nvSpPr>
        <p:spPr/>
        <p:txBody>
          <a:bodyPr/>
          <a:lstStyle/>
          <a:p>
            <a:fld id="{2749D272-C0A4-B547-8B85-EFEB0C0007B2}" type="slidenum">
              <a:rPr lang="en-US" smtClean="0"/>
              <a:t>6</a:t>
            </a:fld>
            <a:endParaRPr lang="en-US"/>
          </a:p>
        </p:txBody>
      </p:sp>
    </p:spTree>
    <p:extLst>
      <p:ext uri="{BB962C8B-B14F-4D97-AF65-F5344CB8AC3E}">
        <p14:creationId xmlns:p14="http://schemas.microsoft.com/office/powerpoint/2010/main" val="2309574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Jill – Data Analysis</a:t>
            </a:r>
          </a:p>
        </p:txBody>
      </p:sp>
      <p:sp>
        <p:nvSpPr>
          <p:cNvPr id="4" name="Slide Number Placeholder 3"/>
          <p:cNvSpPr>
            <a:spLocks noGrp="1"/>
          </p:cNvSpPr>
          <p:nvPr>
            <p:ph type="sldNum" sz="quarter" idx="5"/>
          </p:nvPr>
        </p:nvSpPr>
        <p:spPr/>
        <p:txBody>
          <a:bodyPr/>
          <a:lstStyle/>
          <a:p>
            <a:fld id="{2749D272-C0A4-B547-8B85-EFEB0C0007B2}" type="slidenum">
              <a:rPr lang="en-US" smtClean="0"/>
              <a:t>7</a:t>
            </a:fld>
            <a:endParaRPr lang="en-US"/>
          </a:p>
        </p:txBody>
      </p:sp>
    </p:spTree>
    <p:extLst>
      <p:ext uri="{BB962C8B-B14F-4D97-AF65-F5344CB8AC3E}">
        <p14:creationId xmlns:p14="http://schemas.microsoft.com/office/powerpoint/2010/main" val="3359201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Tova - Graphs</a:t>
            </a:r>
          </a:p>
        </p:txBody>
      </p:sp>
      <p:sp>
        <p:nvSpPr>
          <p:cNvPr id="4" name="Slide Number Placeholder 3"/>
          <p:cNvSpPr>
            <a:spLocks noGrp="1"/>
          </p:cNvSpPr>
          <p:nvPr>
            <p:ph type="sldNum" sz="quarter" idx="5"/>
          </p:nvPr>
        </p:nvSpPr>
        <p:spPr/>
        <p:txBody>
          <a:bodyPr/>
          <a:lstStyle/>
          <a:p>
            <a:fld id="{2749D272-C0A4-B547-8B85-EFEB0C0007B2}" type="slidenum">
              <a:rPr lang="en-US" smtClean="0"/>
              <a:t>8</a:t>
            </a:fld>
            <a:endParaRPr lang="en-US"/>
          </a:p>
        </p:txBody>
      </p:sp>
    </p:spTree>
    <p:extLst>
      <p:ext uri="{BB962C8B-B14F-4D97-AF65-F5344CB8AC3E}">
        <p14:creationId xmlns:p14="http://schemas.microsoft.com/office/powerpoint/2010/main" val="3598615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Tova - Graphs</a:t>
            </a:r>
          </a:p>
        </p:txBody>
      </p:sp>
      <p:sp>
        <p:nvSpPr>
          <p:cNvPr id="4" name="Slide Number Placeholder 3"/>
          <p:cNvSpPr>
            <a:spLocks noGrp="1"/>
          </p:cNvSpPr>
          <p:nvPr>
            <p:ph type="sldNum" sz="quarter" idx="5"/>
          </p:nvPr>
        </p:nvSpPr>
        <p:spPr/>
        <p:txBody>
          <a:bodyPr/>
          <a:lstStyle/>
          <a:p>
            <a:fld id="{2749D272-C0A4-B547-8B85-EFEB0C0007B2}" type="slidenum">
              <a:rPr lang="en-US" smtClean="0"/>
              <a:t>9</a:t>
            </a:fld>
            <a:endParaRPr lang="en-US"/>
          </a:p>
        </p:txBody>
      </p:sp>
    </p:spTree>
    <p:extLst>
      <p:ext uri="{BB962C8B-B14F-4D97-AF65-F5344CB8AC3E}">
        <p14:creationId xmlns:p14="http://schemas.microsoft.com/office/powerpoint/2010/main" val="3353776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Tova - Graphs</a:t>
            </a:r>
          </a:p>
        </p:txBody>
      </p:sp>
      <p:sp>
        <p:nvSpPr>
          <p:cNvPr id="4" name="Slide Number Placeholder 3"/>
          <p:cNvSpPr>
            <a:spLocks noGrp="1"/>
          </p:cNvSpPr>
          <p:nvPr>
            <p:ph type="sldNum" sz="quarter" idx="5"/>
          </p:nvPr>
        </p:nvSpPr>
        <p:spPr/>
        <p:txBody>
          <a:bodyPr/>
          <a:lstStyle/>
          <a:p>
            <a:fld id="{2749D272-C0A4-B547-8B85-EFEB0C0007B2}" type="slidenum">
              <a:rPr lang="en-US" smtClean="0"/>
              <a:t>10</a:t>
            </a:fld>
            <a:endParaRPr lang="en-US"/>
          </a:p>
        </p:txBody>
      </p:sp>
    </p:spTree>
    <p:extLst>
      <p:ext uri="{BB962C8B-B14F-4D97-AF65-F5344CB8AC3E}">
        <p14:creationId xmlns:p14="http://schemas.microsoft.com/office/powerpoint/2010/main" val="3518974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B04E-E534-7B48-8F36-BBDAB447A7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E715503-42D5-A148-AC69-9B99B55CB6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8C70E5-CDAF-2944-B846-01207D47F566}"/>
              </a:ext>
            </a:extLst>
          </p:cNvPr>
          <p:cNvSpPr>
            <a:spLocks noGrp="1"/>
          </p:cNvSpPr>
          <p:nvPr>
            <p:ph type="dt" sz="half" idx="10"/>
          </p:nvPr>
        </p:nvSpPr>
        <p:spPr/>
        <p:txBody>
          <a:bodyPr/>
          <a:lstStyle/>
          <a:p>
            <a:fld id="{2EAECFBB-0F2F-A544-92BF-630C8461244E}" type="datetimeFigureOut">
              <a:rPr lang="en-US" smtClean="0"/>
              <a:t>7/22/21</a:t>
            </a:fld>
            <a:endParaRPr lang="en-US"/>
          </a:p>
        </p:txBody>
      </p:sp>
      <p:sp>
        <p:nvSpPr>
          <p:cNvPr id="5" name="Footer Placeholder 4">
            <a:extLst>
              <a:ext uri="{FF2B5EF4-FFF2-40B4-BE49-F238E27FC236}">
                <a16:creationId xmlns:a16="http://schemas.microsoft.com/office/drawing/2014/main" id="{E85AD29D-9697-3241-BB53-C6EBF96CB3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B3B39C-2095-2A49-A1BC-5D6DA84CFF10}"/>
              </a:ext>
            </a:extLst>
          </p:cNvPr>
          <p:cNvSpPr>
            <a:spLocks noGrp="1"/>
          </p:cNvSpPr>
          <p:nvPr>
            <p:ph type="sldNum" sz="quarter" idx="12"/>
          </p:nvPr>
        </p:nvSpPr>
        <p:spPr/>
        <p:txBody>
          <a:bodyPr/>
          <a:lstStyle/>
          <a:p>
            <a:fld id="{20436890-49FE-B946-96BD-F0219DD61065}" type="slidenum">
              <a:rPr lang="en-US" smtClean="0"/>
              <a:t>‹#›</a:t>
            </a:fld>
            <a:endParaRPr lang="en-US"/>
          </a:p>
        </p:txBody>
      </p:sp>
    </p:spTree>
    <p:extLst>
      <p:ext uri="{BB962C8B-B14F-4D97-AF65-F5344CB8AC3E}">
        <p14:creationId xmlns:p14="http://schemas.microsoft.com/office/powerpoint/2010/main" val="395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5BA14-0F10-9D40-913A-C7349C8A48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B45DBF-2BA8-904D-82FA-3F0911FAE8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1455C8-4F5F-DA42-B32C-52CAAC607A2D}"/>
              </a:ext>
            </a:extLst>
          </p:cNvPr>
          <p:cNvSpPr>
            <a:spLocks noGrp="1"/>
          </p:cNvSpPr>
          <p:nvPr>
            <p:ph type="dt" sz="half" idx="10"/>
          </p:nvPr>
        </p:nvSpPr>
        <p:spPr/>
        <p:txBody>
          <a:bodyPr/>
          <a:lstStyle/>
          <a:p>
            <a:fld id="{2EAECFBB-0F2F-A544-92BF-630C8461244E}" type="datetimeFigureOut">
              <a:rPr lang="en-US" smtClean="0"/>
              <a:t>7/22/21</a:t>
            </a:fld>
            <a:endParaRPr lang="en-US"/>
          </a:p>
        </p:txBody>
      </p:sp>
      <p:sp>
        <p:nvSpPr>
          <p:cNvPr id="5" name="Footer Placeholder 4">
            <a:extLst>
              <a:ext uri="{FF2B5EF4-FFF2-40B4-BE49-F238E27FC236}">
                <a16:creationId xmlns:a16="http://schemas.microsoft.com/office/drawing/2014/main" id="{0BF38902-9C8C-2A40-BC9A-5EA2291B25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2224CD-B6D1-1340-BE06-925470B36A1A}"/>
              </a:ext>
            </a:extLst>
          </p:cNvPr>
          <p:cNvSpPr>
            <a:spLocks noGrp="1"/>
          </p:cNvSpPr>
          <p:nvPr>
            <p:ph type="sldNum" sz="quarter" idx="12"/>
          </p:nvPr>
        </p:nvSpPr>
        <p:spPr/>
        <p:txBody>
          <a:bodyPr/>
          <a:lstStyle/>
          <a:p>
            <a:fld id="{20436890-49FE-B946-96BD-F0219DD61065}" type="slidenum">
              <a:rPr lang="en-US" smtClean="0"/>
              <a:t>‹#›</a:t>
            </a:fld>
            <a:endParaRPr lang="en-US"/>
          </a:p>
        </p:txBody>
      </p:sp>
    </p:spTree>
    <p:extLst>
      <p:ext uri="{BB962C8B-B14F-4D97-AF65-F5344CB8AC3E}">
        <p14:creationId xmlns:p14="http://schemas.microsoft.com/office/powerpoint/2010/main" val="1188503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A5CF43-B32A-D442-B5D3-472420D1A9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A90362-6498-024A-800B-2F96E6927D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25F79D-33FB-F84C-9127-AB4F29AB5848}"/>
              </a:ext>
            </a:extLst>
          </p:cNvPr>
          <p:cNvSpPr>
            <a:spLocks noGrp="1"/>
          </p:cNvSpPr>
          <p:nvPr>
            <p:ph type="dt" sz="half" idx="10"/>
          </p:nvPr>
        </p:nvSpPr>
        <p:spPr/>
        <p:txBody>
          <a:bodyPr/>
          <a:lstStyle/>
          <a:p>
            <a:fld id="{2EAECFBB-0F2F-A544-92BF-630C8461244E}" type="datetimeFigureOut">
              <a:rPr lang="en-US" smtClean="0"/>
              <a:t>7/22/21</a:t>
            </a:fld>
            <a:endParaRPr lang="en-US"/>
          </a:p>
        </p:txBody>
      </p:sp>
      <p:sp>
        <p:nvSpPr>
          <p:cNvPr id="5" name="Footer Placeholder 4">
            <a:extLst>
              <a:ext uri="{FF2B5EF4-FFF2-40B4-BE49-F238E27FC236}">
                <a16:creationId xmlns:a16="http://schemas.microsoft.com/office/drawing/2014/main" id="{DFBDF4DA-F1FE-714C-B4A1-17D08DA552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04F8A1-482E-384F-833D-A554550CCC95}"/>
              </a:ext>
            </a:extLst>
          </p:cNvPr>
          <p:cNvSpPr>
            <a:spLocks noGrp="1"/>
          </p:cNvSpPr>
          <p:nvPr>
            <p:ph type="sldNum" sz="quarter" idx="12"/>
          </p:nvPr>
        </p:nvSpPr>
        <p:spPr/>
        <p:txBody>
          <a:bodyPr/>
          <a:lstStyle/>
          <a:p>
            <a:fld id="{20436890-49FE-B946-96BD-F0219DD61065}" type="slidenum">
              <a:rPr lang="en-US" smtClean="0"/>
              <a:t>‹#›</a:t>
            </a:fld>
            <a:endParaRPr lang="en-US"/>
          </a:p>
        </p:txBody>
      </p:sp>
    </p:spTree>
    <p:extLst>
      <p:ext uri="{BB962C8B-B14F-4D97-AF65-F5344CB8AC3E}">
        <p14:creationId xmlns:p14="http://schemas.microsoft.com/office/powerpoint/2010/main" val="4132331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423DF-8A5F-E640-ACEB-DBEA25876E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0D77D6-3BB9-AC41-B965-78BA68D7E6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1686C2-122B-DD4A-85FE-26A7919139A3}"/>
              </a:ext>
            </a:extLst>
          </p:cNvPr>
          <p:cNvSpPr>
            <a:spLocks noGrp="1"/>
          </p:cNvSpPr>
          <p:nvPr>
            <p:ph type="dt" sz="half" idx="10"/>
          </p:nvPr>
        </p:nvSpPr>
        <p:spPr/>
        <p:txBody>
          <a:bodyPr/>
          <a:lstStyle/>
          <a:p>
            <a:fld id="{2EAECFBB-0F2F-A544-92BF-630C8461244E}" type="datetimeFigureOut">
              <a:rPr lang="en-US" smtClean="0"/>
              <a:t>7/22/21</a:t>
            </a:fld>
            <a:endParaRPr lang="en-US"/>
          </a:p>
        </p:txBody>
      </p:sp>
      <p:sp>
        <p:nvSpPr>
          <p:cNvPr id="5" name="Footer Placeholder 4">
            <a:extLst>
              <a:ext uri="{FF2B5EF4-FFF2-40B4-BE49-F238E27FC236}">
                <a16:creationId xmlns:a16="http://schemas.microsoft.com/office/drawing/2014/main" id="{56BA2EDE-97B1-0442-AF42-399B5D87A4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DCB0A6-57E3-2D43-82E1-50D4A518DD7A}"/>
              </a:ext>
            </a:extLst>
          </p:cNvPr>
          <p:cNvSpPr>
            <a:spLocks noGrp="1"/>
          </p:cNvSpPr>
          <p:nvPr>
            <p:ph type="sldNum" sz="quarter" idx="12"/>
          </p:nvPr>
        </p:nvSpPr>
        <p:spPr/>
        <p:txBody>
          <a:bodyPr/>
          <a:lstStyle/>
          <a:p>
            <a:fld id="{20436890-49FE-B946-96BD-F0219DD61065}" type="slidenum">
              <a:rPr lang="en-US" smtClean="0"/>
              <a:t>‹#›</a:t>
            </a:fld>
            <a:endParaRPr lang="en-US"/>
          </a:p>
        </p:txBody>
      </p:sp>
    </p:spTree>
    <p:extLst>
      <p:ext uri="{BB962C8B-B14F-4D97-AF65-F5344CB8AC3E}">
        <p14:creationId xmlns:p14="http://schemas.microsoft.com/office/powerpoint/2010/main" val="1834127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F127A-A974-7849-95F0-DB678EEE90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05C9B21-81E3-5A42-A9EC-6C07825793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CF42D1-6982-9E46-9445-6CBEA8D9BEFD}"/>
              </a:ext>
            </a:extLst>
          </p:cNvPr>
          <p:cNvSpPr>
            <a:spLocks noGrp="1"/>
          </p:cNvSpPr>
          <p:nvPr>
            <p:ph type="dt" sz="half" idx="10"/>
          </p:nvPr>
        </p:nvSpPr>
        <p:spPr/>
        <p:txBody>
          <a:bodyPr/>
          <a:lstStyle/>
          <a:p>
            <a:fld id="{2EAECFBB-0F2F-A544-92BF-630C8461244E}" type="datetimeFigureOut">
              <a:rPr lang="en-US" smtClean="0"/>
              <a:t>7/22/21</a:t>
            </a:fld>
            <a:endParaRPr lang="en-US"/>
          </a:p>
        </p:txBody>
      </p:sp>
      <p:sp>
        <p:nvSpPr>
          <p:cNvPr id="5" name="Footer Placeholder 4">
            <a:extLst>
              <a:ext uri="{FF2B5EF4-FFF2-40B4-BE49-F238E27FC236}">
                <a16:creationId xmlns:a16="http://schemas.microsoft.com/office/drawing/2014/main" id="{8D720AC9-CF2B-DE41-B55C-9FE3588C45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D38B61-74A0-394C-82E3-D86108DC9B38}"/>
              </a:ext>
            </a:extLst>
          </p:cNvPr>
          <p:cNvSpPr>
            <a:spLocks noGrp="1"/>
          </p:cNvSpPr>
          <p:nvPr>
            <p:ph type="sldNum" sz="quarter" idx="12"/>
          </p:nvPr>
        </p:nvSpPr>
        <p:spPr/>
        <p:txBody>
          <a:bodyPr/>
          <a:lstStyle/>
          <a:p>
            <a:fld id="{20436890-49FE-B946-96BD-F0219DD61065}" type="slidenum">
              <a:rPr lang="en-US" smtClean="0"/>
              <a:t>‹#›</a:t>
            </a:fld>
            <a:endParaRPr lang="en-US"/>
          </a:p>
        </p:txBody>
      </p:sp>
    </p:spTree>
    <p:extLst>
      <p:ext uri="{BB962C8B-B14F-4D97-AF65-F5344CB8AC3E}">
        <p14:creationId xmlns:p14="http://schemas.microsoft.com/office/powerpoint/2010/main" val="373977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8FC32-153B-6347-B589-7C576569B5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117B8D-1DBB-C941-B4BC-543298211B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88F0077-B762-A945-B4D4-DD276AACAC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810573-AA36-DD4E-BD81-500560421288}"/>
              </a:ext>
            </a:extLst>
          </p:cNvPr>
          <p:cNvSpPr>
            <a:spLocks noGrp="1"/>
          </p:cNvSpPr>
          <p:nvPr>
            <p:ph type="dt" sz="half" idx="10"/>
          </p:nvPr>
        </p:nvSpPr>
        <p:spPr/>
        <p:txBody>
          <a:bodyPr/>
          <a:lstStyle/>
          <a:p>
            <a:fld id="{2EAECFBB-0F2F-A544-92BF-630C8461244E}" type="datetimeFigureOut">
              <a:rPr lang="en-US" smtClean="0"/>
              <a:t>7/22/21</a:t>
            </a:fld>
            <a:endParaRPr lang="en-US"/>
          </a:p>
        </p:txBody>
      </p:sp>
      <p:sp>
        <p:nvSpPr>
          <p:cNvPr id="6" name="Footer Placeholder 5">
            <a:extLst>
              <a:ext uri="{FF2B5EF4-FFF2-40B4-BE49-F238E27FC236}">
                <a16:creationId xmlns:a16="http://schemas.microsoft.com/office/drawing/2014/main" id="{F8744F76-CA5A-7247-A896-035216BE6E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C706DC-ABBC-5F4B-AA09-EC3F987ECF1C}"/>
              </a:ext>
            </a:extLst>
          </p:cNvPr>
          <p:cNvSpPr>
            <a:spLocks noGrp="1"/>
          </p:cNvSpPr>
          <p:nvPr>
            <p:ph type="sldNum" sz="quarter" idx="12"/>
          </p:nvPr>
        </p:nvSpPr>
        <p:spPr/>
        <p:txBody>
          <a:bodyPr/>
          <a:lstStyle/>
          <a:p>
            <a:fld id="{20436890-49FE-B946-96BD-F0219DD61065}" type="slidenum">
              <a:rPr lang="en-US" smtClean="0"/>
              <a:t>‹#›</a:t>
            </a:fld>
            <a:endParaRPr lang="en-US"/>
          </a:p>
        </p:txBody>
      </p:sp>
    </p:spTree>
    <p:extLst>
      <p:ext uri="{BB962C8B-B14F-4D97-AF65-F5344CB8AC3E}">
        <p14:creationId xmlns:p14="http://schemas.microsoft.com/office/powerpoint/2010/main" val="1504255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E1C16-2950-974C-83C8-E6391A86311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DDE4344-D03F-3845-8296-0537EF7CDB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8FC783-B93C-6748-844E-2115E68F116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68DC60-2545-F246-89AD-784E2853A8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0E3541-BBDE-FE43-8156-FC67FBA4F8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3B03A66-8DF5-3941-83F0-4DBEBB63E5EA}"/>
              </a:ext>
            </a:extLst>
          </p:cNvPr>
          <p:cNvSpPr>
            <a:spLocks noGrp="1"/>
          </p:cNvSpPr>
          <p:nvPr>
            <p:ph type="dt" sz="half" idx="10"/>
          </p:nvPr>
        </p:nvSpPr>
        <p:spPr/>
        <p:txBody>
          <a:bodyPr/>
          <a:lstStyle/>
          <a:p>
            <a:fld id="{2EAECFBB-0F2F-A544-92BF-630C8461244E}" type="datetimeFigureOut">
              <a:rPr lang="en-US" smtClean="0"/>
              <a:t>7/22/21</a:t>
            </a:fld>
            <a:endParaRPr lang="en-US"/>
          </a:p>
        </p:txBody>
      </p:sp>
      <p:sp>
        <p:nvSpPr>
          <p:cNvPr id="8" name="Footer Placeholder 7">
            <a:extLst>
              <a:ext uri="{FF2B5EF4-FFF2-40B4-BE49-F238E27FC236}">
                <a16:creationId xmlns:a16="http://schemas.microsoft.com/office/drawing/2014/main" id="{C99F8733-1A32-4E4C-8026-E9AE417B82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772A27-4E3D-2940-847E-34CBB252D823}"/>
              </a:ext>
            </a:extLst>
          </p:cNvPr>
          <p:cNvSpPr>
            <a:spLocks noGrp="1"/>
          </p:cNvSpPr>
          <p:nvPr>
            <p:ph type="sldNum" sz="quarter" idx="12"/>
          </p:nvPr>
        </p:nvSpPr>
        <p:spPr/>
        <p:txBody>
          <a:bodyPr/>
          <a:lstStyle/>
          <a:p>
            <a:fld id="{20436890-49FE-B946-96BD-F0219DD61065}" type="slidenum">
              <a:rPr lang="en-US" smtClean="0"/>
              <a:t>‹#›</a:t>
            </a:fld>
            <a:endParaRPr lang="en-US"/>
          </a:p>
        </p:txBody>
      </p:sp>
    </p:spTree>
    <p:extLst>
      <p:ext uri="{BB962C8B-B14F-4D97-AF65-F5344CB8AC3E}">
        <p14:creationId xmlns:p14="http://schemas.microsoft.com/office/powerpoint/2010/main" val="3992389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AAF15-CDB0-434F-BB2E-A954096256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C348AF-2877-1549-9761-42F60258F474}"/>
              </a:ext>
            </a:extLst>
          </p:cNvPr>
          <p:cNvSpPr>
            <a:spLocks noGrp="1"/>
          </p:cNvSpPr>
          <p:nvPr>
            <p:ph type="dt" sz="half" idx="10"/>
          </p:nvPr>
        </p:nvSpPr>
        <p:spPr/>
        <p:txBody>
          <a:bodyPr/>
          <a:lstStyle/>
          <a:p>
            <a:fld id="{2EAECFBB-0F2F-A544-92BF-630C8461244E}" type="datetimeFigureOut">
              <a:rPr lang="en-US" smtClean="0"/>
              <a:t>7/22/21</a:t>
            </a:fld>
            <a:endParaRPr lang="en-US"/>
          </a:p>
        </p:txBody>
      </p:sp>
      <p:sp>
        <p:nvSpPr>
          <p:cNvPr id="4" name="Footer Placeholder 3">
            <a:extLst>
              <a:ext uri="{FF2B5EF4-FFF2-40B4-BE49-F238E27FC236}">
                <a16:creationId xmlns:a16="http://schemas.microsoft.com/office/drawing/2014/main" id="{BD5EF00A-BF49-3B4A-A7B3-3075C6174E6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6442AB-2A89-3545-9A6F-21D5F422F35F}"/>
              </a:ext>
            </a:extLst>
          </p:cNvPr>
          <p:cNvSpPr>
            <a:spLocks noGrp="1"/>
          </p:cNvSpPr>
          <p:nvPr>
            <p:ph type="sldNum" sz="quarter" idx="12"/>
          </p:nvPr>
        </p:nvSpPr>
        <p:spPr/>
        <p:txBody>
          <a:bodyPr/>
          <a:lstStyle/>
          <a:p>
            <a:fld id="{20436890-49FE-B946-96BD-F0219DD61065}" type="slidenum">
              <a:rPr lang="en-US" smtClean="0"/>
              <a:t>‹#›</a:t>
            </a:fld>
            <a:endParaRPr lang="en-US"/>
          </a:p>
        </p:txBody>
      </p:sp>
    </p:spTree>
    <p:extLst>
      <p:ext uri="{BB962C8B-B14F-4D97-AF65-F5344CB8AC3E}">
        <p14:creationId xmlns:p14="http://schemas.microsoft.com/office/powerpoint/2010/main" val="2341433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A9272B-4534-5346-8579-26E258BD8654}"/>
              </a:ext>
            </a:extLst>
          </p:cNvPr>
          <p:cNvSpPr>
            <a:spLocks noGrp="1"/>
          </p:cNvSpPr>
          <p:nvPr>
            <p:ph type="dt" sz="half" idx="10"/>
          </p:nvPr>
        </p:nvSpPr>
        <p:spPr/>
        <p:txBody>
          <a:bodyPr/>
          <a:lstStyle/>
          <a:p>
            <a:fld id="{2EAECFBB-0F2F-A544-92BF-630C8461244E}" type="datetimeFigureOut">
              <a:rPr lang="en-US" smtClean="0"/>
              <a:t>7/22/21</a:t>
            </a:fld>
            <a:endParaRPr lang="en-US"/>
          </a:p>
        </p:txBody>
      </p:sp>
      <p:sp>
        <p:nvSpPr>
          <p:cNvPr id="3" name="Footer Placeholder 2">
            <a:extLst>
              <a:ext uri="{FF2B5EF4-FFF2-40B4-BE49-F238E27FC236}">
                <a16:creationId xmlns:a16="http://schemas.microsoft.com/office/drawing/2014/main" id="{E2FEFD07-5D8F-5540-8221-7862D1A75B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8C6852-36CE-D34D-B665-679E2EC6C294}"/>
              </a:ext>
            </a:extLst>
          </p:cNvPr>
          <p:cNvSpPr>
            <a:spLocks noGrp="1"/>
          </p:cNvSpPr>
          <p:nvPr>
            <p:ph type="sldNum" sz="quarter" idx="12"/>
          </p:nvPr>
        </p:nvSpPr>
        <p:spPr/>
        <p:txBody>
          <a:bodyPr/>
          <a:lstStyle/>
          <a:p>
            <a:fld id="{20436890-49FE-B946-96BD-F0219DD61065}" type="slidenum">
              <a:rPr lang="en-US" smtClean="0"/>
              <a:t>‹#›</a:t>
            </a:fld>
            <a:endParaRPr lang="en-US"/>
          </a:p>
        </p:txBody>
      </p:sp>
    </p:spTree>
    <p:extLst>
      <p:ext uri="{BB962C8B-B14F-4D97-AF65-F5344CB8AC3E}">
        <p14:creationId xmlns:p14="http://schemas.microsoft.com/office/powerpoint/2010/main" val="3607747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EEAC5-E412-344F-A6E9-B1CE993351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3E7A49D-AB02-044C-A74A-DFCB93FE1B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EAFCD72-23C0-1E45-AEE0-1C366B2703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F79CA0-C08F-5C49-8CB1-69A0B172C3A7}"/>
              </a:ext>
            </a:extLst>
          </p:cNvPr>
          <p:cNvSpPr>
            <a:spLocks noGrp="1"/>
          </p:cNvSpPr>
          <p:nvPr>
            <p:ph type="dt" sz="half" idx="10"/>
          </p:nvPr>
        </p:nvSpPr>
        <p:spPr/>
        <p:txBody>
          <a:bodyPr/>
          <a:lstStyle/>
          <a:p>
            <a:fld id="{2EAECFBB-0F2F-A544-92BF-630C8461244E}" type="datetimeFigureOut">
              <a:rPr lang="en-US" smtClean="0"/>
              <a:t>7/22/21</a:t>
            </a:fld>
            <a:endParaRPr lang="en-US"/>
          </a:p>
        </p:txBody>
      </p:sp>
      <p:sp>
        <p:nvSpPr>
          <p:cNvPr id="6" name="Footer Placeholder 5">
            <a:extLst>
              <a:ext uri="{FF2B5EF4-FFF2-40B4-BE49-F238E27FC236}">
                <a16:creationId xmlns:a16="http://schemas.microsoft.com/office/drawing/2014/main" id="{707A9BC0-0EE5-E94E-8B92-3D6ACE19CA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2867F9-C61C-704A-91A9-41AA7636E930}"/>
              </a:ext>
            </a:extLst>
          </p:cNvPr>
          <p:cNvSpPr>
            <a:spLocks noGrp="1"/>
          </p:cNvSpPr>
          <p:nvPr>
            <p:ph type="sldNum" sz="quarter" idx="12"/>
          </p:nvPr>
        </p:nvSpPr>
        <p:spPr/>
        <p:txBody>
          <a:bodyPr/>
          <a:lstStyle/>
          <a:p>
            <a:fld id="{20436890-49FE-B946-96BD-F0219DD61065}" type="slidenum">
              <a:rPr lang="en-US" smtClean="0"/>
              <a:t>‹#›</a:t>
            </a:fld>
            <a:endParaRPr lang="en-US"/>
          </a:p>
        </p:txBody>
      </p:sp>
    </p:spTree>
    <p:extLst>
      <p:ext uri="{BB962C8B-B14F-4D97-AF65-F5344CB8AC3E}">
        <p14:creationId xmlns:p14="http://schemas.microsoft.com/office/powerpoint/2010/main" val="3532684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A67C5-B08C-CA41-87D4-9792657D0C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4E6E60B-7AEE-7041-B84F-41FCCE686D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866B43E-ED86-7D4D-B7A3-D6CA992E55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F4EEBE-EB37-1145-8A81-13D6B9715D30}"/>
              </a:ext>
            </a:extLst>
          </p:cNvPr>
          <p:cNvSpPr>
            <a:spLocks noGrp="1"/>
          </p:cNvSpPr>
          <p:nvPr>
            <p:ph type="dt" sz="half" idx="10"/>
          </p:nvPr>
        </p:nvSpPr>
        <p:spPr/>
        <p:txBody>
          <a:bodyPr/>
          <a:lstStyle/>
          <a:p>
            <a:fld id="{2EAECFBB-0F2F-A544-92BF-630C8461244E}" type="datetimeFigureOut">
              <a:rPr lang="en-US" smtClean="0"/>
              <a:t>7/22/21</a:t>
            </a:fld>
            <a:endParaRPr lang="en-US"/>
          </a:p>
        </p:txBody>
      </p:sp>
      <p:sp>
        <p:nvSpPr>
          <p:cNvPr id="6" name="Footer Placeholder 5">
            <a:extLst>
              <a:ext uri="{FF2B5EF4-FFF2-40B4-BE49-F238E27FC236}">
                <a16:creationId xmlns:a16="http://schemas.microsoft.com/office/drawing/2014/main" id="{56A125F9-6545-D84B-93B2-C9D7E3B817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71FDAB-3F89-3843-8E14-443CD6DBA086}"/>
              </a:ext>
            </a:extLst>
          </p:cNvPr>
          <p:cNvSpPr>
            <a:spLocks noGrp="1"/>
          </p:cNvSpPr>
          <p:nvPr>
            <p:ph type="sldNum" sz="quarter" idx="12"/>
          </p:nvPr>
        </p:nvSpPr>
        <p:spPr/>
        <p:txBody>
          <a:bodyPr/>
          <a:lstStyle/>
          <a:p>
            <a:fld id="{20436890-49FE-B946-96BD-F0219DD61065}" type="slidenum">
              <a:rPr lang="en-US" smtClean="0"/>
              <a:t>‹#›</a:t>
            </a:fld>
            <a:endParaRPr lang="en-US"/>
          </a:p>
        </p:txBody>
      </p:sp>
    </p:spTree>
    <p:extLst>
      <p:ext uri="{BB962C8B-B14F-4D97-AF65-F5344CB8AC3E}">
        <p14:creationId xmlns:p14="http://schemas.microsoft.com/office/powerpoint/2010/main" val="38853380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50D3BA-FA20-D345-8D89-3F6311DC3E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A620E-B819-6648-A2E1-978CA99F91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34D54E-8E6A-7244-A216-9E9A2D81F8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AECFBB-0F2F-A544-92BF-630C8461244E}" type="datetimeFigureOut">
              <a:rPr lang="en-US" smtClean="0"/>
              <a:t>7/22/21</a:t>
            </a:fld>
            <a:endParaRPr lang="en-US"/>
          </a:p>
        </p:txBody>
      </p:sp>
      <p:sp>
        <p:nvSpPr>
          <p:cNvPr id="5" name="Footer Placeholder 4">
            <a:extLst>
              <a:ext uri="{FF2B5EF4-FFF2-40B4-BE49-F238E27FC236}">
                <a16:creationId xmlns:a16="http://schemas.microsoft.com/office/drawing/2014/main" id="{AA60FB94-1612-804E-BA76-FF90FFFB89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528DD74-764C-094F-8C5A-DC4C67BD18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436890-49FE-B946-96BD-F0219DD61065}" type="slidenum">
              <a:rPr lang="en-US" smtClean="0"/>
              <a:t>‹#›</a:t>
            </a:fld>
            <a:endParaRPr lang="en-US"/>
          </a:p>
        </p:txBody>
      </p:sp>
    </p:spTree>
    <p:extLst>
      <p:ext uri="{BB962C8B-B14F-4D97-AF65-F5344CB8AC3E}">
        <p14:creationId xmlns:p14="http://schemas.microsoft.com/office/powerpoint/2010/main" val="5387417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3BF3AC-416E-E24C-92C3-EF5B7F07F2E8}"/>
              </a:ext>
            </a:extLst>
          </p:cNvPr>
          <p:cNvPicPr>
            <a:picLocks noChangeAspect="1"/>
          </p:cNvPicPr>
          <p:nvPr/>
        </p:nvPicPr>
        <p:blipFill>
          <a:blip r:embed="rId2"/>
          <a:stretch>
            <a:fillRect/>
          </a:stretch>
        </p:blipFill>
        <p:spPr>
          <a:xfrm>
            <a:off x="0" y="52316"/>
            <a:ext cx="12192000" cy="6805684"/>
          </a:xfrm>
          <a:prstGeom prst="rect">
            <a:avLst/>
          </a:prstGeom>
        </p:spPr>
      </p:pic>
      <p:sp>
        <p:nvSpPr>
          <p:cNvPr id="5" name="TextBox 4">
            <a:extLst>
              <a:ext uri="{FF2B5EF4-FFF2-40B4-BE49-F238E27FC236}">
                <a16:creationId xmlns:a16="http://schemas.microsoft.com/office/drawing/2014/main" id="{FF61034E-6F32-5243-9B5E-8E6850B2FE51}"/>
              </a:ext>
            </a:extLst>
          </p:cNvPr>
          <p:cNvSpPr txBox="1"/>
          <p:nvPr/>
        </p:nvSpPr>
        <p:spPr>
          <a:xfrm>
            <a:off x="1544059" y="165904"/>
            <a:ext cx="6471229" cy="1077218"/>
          </a:xfrm>
          <a:prstGeom prst="rect">
            <a:avLst/>
          </a:prstGeom>
          <a:solidFill>
            <a:schemeClr val="bg1"/>
          </a:solidFill>
        </p:spPr>
        <p:txBody>
          <a:bodyPr wrap="square" rtlCol="0">
            <a:spAutoFit/>
          </a:bodyPr>
          <a:lstStyle/>
          <a:p>
            <a:r>
              <a:rPr lang="en-US" sz="3200" dirty="0"/>
              <a:t>Behavior of Ride Sharing in Distinct Boston Areas and External Influences</a:t>
            </a:r>
          </a:p>
        </p:txBody>
      </p:sp>
      <p:sp>
        <p:nvSpPr>
          <p:cNvPr id="6" name="TextBox 5">
            <a:extLst>
              <a:ext uri="{FF2B5EF4-FFF2-40B4-BE49-F238E27FC236}">
                <a16:creationId xmlns:a16="http://schemas.microsoft.com/office/drawing/2014/main" id="{45619CF9-0D59-F944-827D-DF14E9938B18}"/>
              </a:ext>
            </a:extLst>
          </p:cNvPr>
          <p:cNvSpPr txBox="1"/>
          <p:nvPr/>
        </p:nvSpPr>
        <p:spPr>
          <a:xfrm>
            <a:off x="3669989" y="1243122"/>
            <a:ext cx="4075691" cy="584775"/>
          </a:xfrm>
          <a:prstGeom prst="rect">
            <a:avLst/>
          </a:prstGeom>
          <a:solidFill>
            <a:schemeClr val="bg1"/>
          </a:solidFill>
        </p:spPr>
        <p:txBody>
          <a:bodyPr wrap="square" rtlCol="0">
            <a:spAutoFit/>
          </a:bodyPr>
          <a:lstStyle/>
          <a:p>
            <a:pPr algn="ctr"/>
            <a:r>
              <a:rPr lang="en-US" sz="1600" dirty="0"/>
              <a:t>or How To Make Money as a Ride Share Driver in Boston</a:t>
            </a:r>
          </a:p>
        </p:txBody>
      </p:sp>
      <p:sp>
        <p:nvSpPr>
          <p:cNvPr id="7" name="TextBox 6">
            <a:extLst>
              <a:ext uri="{FF2B5EF4-FFF2-40B4-BE49-F238E27FC236}">
                <a16:creationId xmlns:a16="http://schemas.microsoft.com/office/drawing/2014/main" id="{F151D36E-A693-0444-8E46-31B30E2BD11D}"/>
              </a:ext>
            </a:extLst>
          </p:cNvPr>
          <p:cNvSpPr txBox="1"/>
          <p:nvPr/>
        </p:nvSpPr>
        <p:spPr>
          <a:xfrm>
            <a:off x="2391784" y="6406963"/>
            <a:ext cx="4075691" cy="338554"/>
          </a:xfrm>
          <a:prstGeom prst="rect">
            <a:avLst/>
          </a:prstGeom>
          <a:solidFill>
            <a:schemeClr val="bg1"/>
          </a:solidFill>
        </p:spPr>
        <p:txBody>
          <a:bodyPr wrap="square" rtlCol="0">
            <a:spAutoFit/>
          </a:bodyPr>
          <a:lstStyle/>
          <a:p>
            <a:r>
              <a:rPr lang="en-US" sz="1600" dirty="0"/>
              <a:t>Jill, Rick, &amp; Tova</a:t>
            </a:r>
          </a:p>
        </p:txBody>
      </p:sp>
    </p:spTree>
    <p:extLst>
      <p:ext uri="{BB962C8B-B14F-4D97-AF65-F5344CB8AC3E}">
        <p14:creationId xmlns:p14="http://schemas.microsoft.com/office/powerpoint/2010/main" val="12917760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FC5FA0-7B75-3440-920F-FD52E8FA3107}"/>
              </a:ext>
            </a:extLst>
          </p:cNvPr>
          <p:cNvPicPr>
            <a:picLocks noChangeAspect="1"/>
          </p:cNvPicPr>
          <p:nvPr/>
        </p:nvPicPr>
        <p:blipFill>
          <a:blip r:embed="rId3"/>
          <a:stretch>
            <a:fillRect/>
          </a:stretch>
        </p:blipFill>
        <p:spPr>
          <a:xfrm>
            <a:off x="-59387" y="0"/>
            <a:ext cx="12251387" cy="7078579"/>
          </a:xfrm>
          <a:prstGeom prst="rect">
            <a:avLst/>
          </a:prstGeom>
        </p:spPr>
      </p:pic>
    </p:spTree>
    <p:extLst>
      <p:ext uri="{BB962C8B-B14F-4D97-AF65-F5344CB8AC3E}">
        <p14:creationId xmlns:p14="http://schemas.microsoft.com/office/powerpoint/2010/main" val="2496827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1F638F-BC70-FC47-9C2A-7015BC37F1CE}"/>
              </a:ext>
            </a:extLst>
          </p:cNvPr>
          <p:cNvPicPr>
            <a:picLocks noChangeAspect="1"/>
          </p:cNvPicPr>
          <p:nvPr/>
        </p:nvPicPr>
        <p:blipFill>
          <a:blip r:embed="rId2"/>
          <a:stretch>
            <a:fillRect/>
          </a:stretch>
        </p:blipFill>
        <p:spPr>
          <a:xfrm>
            <a:off x="0" y="27878"/>
            <a:ext cx="12192000" cy="6802244"/>
          </a:xfrm>
          <a:prstGeom prst="rect">
            <a:avLst/>
          </a:prstGeom>
        </p:spPr>
      </p:pic>
      <p:sp>
        <p:nvSpPr>
          <p:cNvPr id="2" name="TextBox 1">
            <a:extLst>
              <a:ext uri="{FF2B5EF4-FFF2-40B4-BE49-F238E27FC236}">
                <a16:creationId xmlns:a16="http://schemas.microsoft.com/office/drawing/2014/main" id="{6928F27C-A67B-5B46-AC2E-D869BCC72734}"/>
              </a:ext>
            </a:extLst>
          </p:cNvPr>
          <p:cNvSpPr txBox="1"/>
          <p:nvPr/>
        </p:nvSpPr>
        <p:spPr>
          <a:xfrm>
            <a:off x="284205" y="185351"/>
            <a:ext cx="5301049" cy="646331"/>
          </a:xfrm>
          <a:prstGeom prst="rect">
            <a:avLst/>
          </a:prstGeom>
          <a:solidFill>
            <a:schemeClr val="bg1"/>
          </a:solidFill>
          <a:ln>
            <a:solidFill>
              <a:schemeClr val="bg1"/>
            </a:solidFill>
          </a:ln>
        </p:spPr>
        <p:txBody>
          <a:bodyPr wrap="square" rtlCol="0">
            <a:spAutoFit/>
          </a:bodyPr>
          <a:lstStyle/>
          <a:p>
            <a:r>
              <a:rPr lang="en-US" sz="3600" dirty="0"/>
              <a:t>In Conclusion</a:t>
            </a:r>
          </a:p>
        </p:txBody>
      </p:sp>
      <p:sp>
        <p:nvSpPr>
          <p:cNvPr id="5" name="TextBox 4">
            <a:extLst>
              <a:ext uri="{FF2B5EF4-FFF2-40B4-BE49-F238E27FC236}">
                <a16:creationId xmlns:a16="http://schemas.microsoft.com/office/drawing/2014/main" id="{E8DD728A-92CD-924B-912A-340E41BAEBD0}"/>
              </a:ext>
            </a:extLst>
          </p:cNvPr>
          <p:cNvSpPr txBox="1"/>
          <p:nvPr/>
        </p:nvSpPr>
        <p:spPr>
          <a:xfrm>
            <a:off x="1890584" y="831682"/>
            <a:ext cx="8847437" cy="646331"/>
          </a:xfrm>
          <a:prstGeom prst="rect">
            <a:avLst/>
          </a:prstGeom>
          <a:solidFill>
            <a:schemeClr val="bg1"/>
          </a:solidFill>
          <a:ln>
            <a:solidFill>
              <a:schemeClr val="bg1"/>
            </a:solidFill>
          </a:ln>
        </p:spPr>
        <p:txBody>
          <a:bodyPr wrap="square" rtlCol="0">
            <a:spAutoFit/>
          </a:bodyPr>
          <a:lstStyle/>
          <a:p>
            <a:r>
              <a:rPr lang="en-US" sz="3600" dirty="0"/>
              <a:t>We were able to answer our largest questions</a:t>
            </a:r>
          </a:p>
        </p:txBody>
      </p:sp>
      <p:sp>
        <p:nvSpPr>
          <p:cNvPr id="6" name="TextBox 5">
            <a:extLst>
              <a:ext uri="{FF2B5EF4-FFF2-40B4-BE49-F238E27FC236}">
                <a16:creationId xmlns:a16="http://schemas.microsoft.com/office/drawing/2014/main" id="{2A3806E9-86A1-6E4C-8D89-4D005A57AD8D}"/>
              </a:ext>
            </a:extLst>
          </p:cNvPr>
          <p:cNvSpPr txBox="1"/>
          <p:nvPr/>
        </p:nvSpPr>
        <p:spPr>
          <a:xfrm>
            <a:off x="207960" y="4000148"/>
            <a:ext cx="3365248" cy="2492990"/>
          </a:xfrm>
          <a:prstGeom prst="rect">
            <a:avLst/>
          </a:prstGeom>
          <a:solidFill>
            <a:schemeClr val="bg1"/>
          </a:solidFill>
          <a:ln>
            <a:solidFill>
              <a:schemeClr val="bg1"/>
            </a:solidFill>
          </a:ln>
        </p:spPr>
        <p:txBody>
          <a:bodyPr wrap="square" rtlCol="0">
            <a:spAutoFit/>
          </a:bodyPr>
          <a:lstStyle/>
          <a:p>
            <a:pPr algn="ctr"/>
            <a:r>
              <a:rPr lang="en-US" dirty="0">
                <a:solidFill>
                  <a:srgbClr val="116BC3"/>
                </a:solidFill>
              </a:rPr>
              <a:t>What area of Boston are most rides sourced from?</a:t>
            </a:r>
          </a:p>
          <a:p>
            <a:pPr algn="ctr"/>
            <a:endParaRPr lang="en-US" dirty="0">
              <a:solidFill>
                <a:srgbClr val="116BC3"/>
              </a:solidFill>
            </a:endParaRPr>
          </a:p>
          <a:p>
            <a:pPr algn="ctr"/>
            <a:r>
              <a:rPr lang="en-US" dirty="0">
                <a:solidFill>
                  <a:srgbClr val="116BC3"/>
                </a:solidFill>
              </a:rPr>
              <a:t> (Geographical Data)</a:t>
            </a:r>
          </a:p>
          <a:p>
            <a:pPr algn="ctr"/>
            <a:endParaRPr lang="en-US" dirty="0">
              <a:solidFill>
                <a:srgbClr val="116BC3"/>
              </a:solidFill>
            </a:endParaRPr>
          </a:p>
          <a:p>
            <a:pPr algn="ctr"/>
            <a:r>
              <a:rPr lang="en-US" sz="2400" b="1" dirty="0">
                <a:solidFill>
                  <a:srgbClr val="116BC3"/>
                </a:solidFill>
              </a:rPr>
              <a:t>FINANCIAL DISTRICT</a:t>
            </a:r>
          </a:p>
          <a:p>
            <a:pPr algn="ctr"/>
            <a:r>
              <a:rPr lang="en-US" sz="2400" b="1" dirty="0">
                <a:solidFill>
                  <a:srgbClr val="116BC3"/>
                </a:solidFill>
              </a:rPr>
              <a:t>8.5% of all rides</a:t>
            </a:r>
          </a:p>
          <a:p>
            <a:endParaRPr lang="en-US" dirty="0"/>
          </a:p>
        </p:txBody>
      </p:sp>
      <p:sp>
        <p:nvSpPr>
          <p:cNvPr id="7" name="TextBox 6">
            <a:extLst>
              <a:ext uri="{FF2B5EF4-FFF2-40B4-BE49-F238E27FC236}">
                <a16:creationId xmlns:a16="http://schemas.microsoft.com/office/drawing/2014/main" id="{B9B4D050-D24A-174B-9FEC-7419E709043B}"/>
              </a:ext>
            </a:extLst>
          </p:cNvPr>
          <p:cNvSpPr txBox="1"/>
          <p:nvPr/>
        </p:nvSpPr>
        <p:spPr>
          <a:xfrm>
            <a:off x="3315456" y="4000148"/>
            <a:ext cx="2855807" cy="2769989"/>
          </a:xfrm>
          <a:prstGeom prst="rect">
            <a:avLst/>
          </a:prstGeom>
          <a:solidFill>
            <a:schemeClr val="bg1"/>
          </a:solidFill>
          <a:ln>
            <a:solidFill>
              <a:schemeClr val="bg1"/>
            </a:solidFill>
          </a:ln>
        </p:spPr>
        <p:txBody>
          <a:bodyPr wrap="square" rtlCol="0">
            <a:spAutoFit/>
          </a:bodyPr>
          <a:lstStyle/>
          <a:p>
            <a:pPr algn="ctr"/>
            <a:r>
              <a:rPr lang="en-US" dirty="0">
                <a:solidFill>
                  <a:srgbClr val="FEAE33"/>
                </a:solidFill>
              </a:rPr>
              <a:t>What time of day are most rides requested?</a:t>
            </a:r>
          </a:p>
          <a:p>
            <a:pPr algn="ctr"/>
            <a:endParaRPr lang="en-US" dirty="0">
              <a:solidFill>
                <a:srgbClr val="FEAE33"/>
              </a:solidFill>
            </a:endParaRPr>
          </a:p>
          <a:p>
            <a:pPr algn="ctr"/>
            <a:r>
              <a:rPr lang="en-US" dirty="0">
                <a:solidFill>
                  <a:srgbClr val="FEAE33"/>
                </a:solidFill>
              </a:rPr>
              <a:t> (Time Stamp Data)</a:t>
            </a:r>
          </a:p>
          <a:p>
            <a:pPr algn="ctr"/>
            <a:endParaRPr lang="en-US" dirty="0">
              <a:solidFill>
                <a:srgbClr val="FEAE33"/>
              </a:solidFill>
            </a:endParaRPr>
          </a:p>
          <a:p>
            <a:pPr algn="ctr"/>
            <a:r>
              <a:rPr lang="en-US" sz="2400" b="1" dirty="0">
                <a:solidFill>
                  <a:srgbClr val="FEAE33"/>
                </a:solidFill>
              </a:rPr>
              <a:t>12:00 AM – 2:00 AM</a:t>
            </a:r>
          </a:p>
          <a:p>
            <a:pPr algn="ctr"/>
            <a:r>
              <a:rPr lang="en-US" sz="2400" b="1" dirty="0">
                <a:solidFill>
                  <a:srgbClr val="FEAE33"/>
                </a:solidFill>
              </a:rPr>
              <a:t>12.9% of all rides</a:t>
            </a:r>
          </a:p>
          <a:p>
            <a:pPr algn="ctr"/>
            <a:endParaRPr lang="en-US" dirty="0">
              <a:solidFill>
                <a:srgbClr val="FEAE33"/>
              </a:solidFill>
            </a:endParaRPr>
          </a:p>
          <a:p>
            <a:endParaRPr lang="en-US" dirty="0"/>
          </a:p>
        </p:txBody>
      </p:sp>
      <p:sp>
        <p:nvSpPr>
          <p:cNvPr id="8" name="TextBox 7">
            <a:extLst>
              <a:ext uri="{FF2B5EF4-FFF2-40B4-BE49-F238E27FC236}">
                <a16:creationId xmlns:a16="http://schemas.microsoft.com/office/drawing/2014/main" id="{32993A98-B8F3-5F42-8F72-3144CA8DD459}"/>
              </a:ext>
            </a:extLst>
          </p:cNvPr>
          <p:cNvSpPr txBox="1"/>
          <p:nvPr/>
        </p:nvSpPr>
        <p:spPr>
          <a:xfrm>
            <a:off x="6096000" y="4000148"/>
            <a:ext cx="2633147" cy="2492990"/>
          </a:xfrm>
          <a:prstGeom prst="rect">
            <a:avLst/>
          </a:prstGeom>
          <a:solidFill>
            <a:schemeClr val="bg1"/>
          </a:solidFill>
          <a:ln>
            <a:solidFill>
              <a:schemeClr val="bg1"/>
            </a:solidFill>
          </a:ln>
        </p:spPr>
        <p:txBody>
          <a:bodyPr wrap="square" rtlCol="0">
            <a:spAutoFit/>
          </a:bodyPr>
          <a:lstStyle/>
          <a:p>
            <a:pPr algn="ctr"/>
            <a:r>
              <a:rPr lang="en-US" dirty="0">
                <a:solidFill>
                  <a:srgbClr val="15A189"/>
                </a:solidFill>
              </a:rPr>
              <a:t>What day of the week are most rides requested?</a:t>
            </a:r>
          </a:p>
          <a:p>
            <a:pPr algn="ctr"/>
            <a:endParaRPr lang="en-US" dirty="0">
              <a:solidFill>
                <a:srgbClr val="15A189"/>
              </a:solidFill>
            </a:endParaRPr>
          </a:p>
          <a:p>
            <a:pPr algn="ctr"/>
            <a:r>
              <a:rPr lang="en-US" dirty="0">
                <a:solidFill>
                  <a:srgbClr val="15A189"/>
                </a:solidFill>
              </a:rPr>
              <a:t> (Calendar Data)</a:t>
            </a:r>
          </a:p>
          <a:p>
            <a:pPr algn="ctr"/>
            <a:endParaRPr lang="en-US" dirty="0">
              <a:solidFill>
                <a:srgbClr val="15A189"/>
              </a:solidFill>
            </a:endParaRPr>
          </a:p>
          <a:p>
            <a:pPr algn="ctr"/>
            <a:r>
              <a:rPr lang="en-US" sz="2400" b="1" dirty="0">
                <a:solidFill>
                  <a:srgbClr val="15A189"/>
                </a:solidFill>
              </a:rPr>
              <a:t>Tuesdays</a:t>
            </a:r>
          </a:p>
          <a:p>
            <a:pPr algn="ctr"/>
            <a:r>
              <a:rPr lang="en-US" sz="2400" b="1" dirty="0">
                <a:solidFill>
                  <a:srgbClr val="15A189"/>
                </a:solidFill>
              </a:rPr>
              <a:t>18% of all rides</a:t>
            </a:r>
          </a:p>
          <a:p>
            <a:endParaRPr lang="en-US" dirty="0"/>
          </a:p>
        </p:txBody>
      </p:sp>
      <p:sp>
        <p:nvSpPr>
          <p:cNvPr id="9" name="TextBox 8">
            <a:extLst>
              <a:ext uri="{FF2B5EF4-FFF2-40B4-BE49-F238E27FC236}">
                <a16:creationId xmlns:a16="http://schemas.microsoft.com/office/drawing/2014/main" id="{EB701F5B-7F7E-CB4B-AB58-5CBE6453B14C}"/>
              </a:ext>
            </a:extLst>
          </p:cNvPr>
          <p:cNvSpPr txBox="1"/>
          <p:nvPr/>
        </p:nvSpPr>
        <p:spPr>
          <a:xfrm>
            <a:off x="8942449" y="4000148"/>
            <a:ext cx="2633147" cy="2123658"/>
          </a:xfrm>
          <a:prstGeom prst="rect">
            <a:avLst/>
          </a:prstGeom>
          <a:solidFill>
            <a:schemeClr val="bg1"/>
          </a:solidFill>
          <a:ln>
            <a:solidFill>
              <a:schemeClr val="bg1"/>
            </a:solidFill>
          </a:ln>
        </p:spPr>
        <p:txBody>
          <a:bodyPr wrap="square" rtlCol="0">
            <a:spAutoFit/>
          </a:bodyPr>
          <a:lstStyle/>
          <a:p>
            <a:pPr algn="ctr"/>
            <a:r>
              <a:rPr lang="en-US" dirty="0">
                <a:solidFill>
                  <a:srgbClr val="D33627"/>
                </a:solidFill>
              </a:rPr>
              <a:t>At what apparent temperature are the most rides requested?</a:t>
            </a:r>
          </a:p>
          <a:p>
            <a:pPr algn="ctr"/>
            <a:r>
              <a:rPr lang="en-US" dirty="0">
                <a:solidFill>
                  <a:srgbClr val="D33627"/>
                </a:solidFill>
              </a:rPr>
              <a:t>(Weather Data)</a:t>
            </a:r>
          </a:p>
          <a:p>
            <a:endParaRPr lang="en-US" dirty="0"/>
          </a:p>
          <a:p>
            <a:pPr algn="ctr"/>
            <a:r>
              <a:rPr lang="en-US" sz="2400" b="1" dirty="0">
                <a:solidFill>
                  <a:srgbClr val="D33627"/>
                </a:solidFill>
              </a:rPr>
              <a:t>35 (F) – 40 (F)</a:t>
            </a:r>
          </a:p>
          <a:p>
            <a:endParaRPr lang="en-US" dirty="0"/>
          </a:p>
        </p:txBody>
      </p:sp>
      <p:sp>
        <p:nvSpPr>
          <p:cNvPr id="10" name="Rectangle 9">
            <a:extLst>
              <a:ext uri="{FF2B5EF4-FFF2-40B4-BE49-F238E27FC236}">
                <a16:creationId xmlns:a16="http://schemas.microsoft.com/office/drawing/2014/main" id="{0B98E290-BC18-9447-9CC4-C02CD8A2D054}"/>
              </a:ext>
            </a:extLst>
          </p:cNvPr>
          <p:cNvSpPr/>
          <p:nvPr/>
        </p:nvSpPr>
        <p:spPr>
          <a:xfrm>
            <a:off x="895865" y="3621518"/>
            <a:ext cx="2038864" cy="345989"/>
          </a:xfrm>
          <a:prstGeom prst="rect">
            <a:avLst/>
          </a:prstGeom>
          <a:solidFill>
            <a:srgbClr val="156D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4C50984-61BC-BC40-9B08-7D716CD32CA6}"/>
              </a:ext>
            </a:extLst>
          </p:cNvPr>
          <p:cNvSpPr/>
          <p:nvPr/>
        </p:nvSpPr>
        <p:spPr>
          <a:xfrm>
            <a:off x="3656783" y="3594013"/>
            <a:ext cx="2038864" cy="345989"/>
          </a:xfrm>
          <a:prstGeom prst="rect">
            <a:avLst/>
          </a:prstGeom>
          <a:solidFill>
            <a:srgbClr val="FEAE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F2EE497-3683-FB45-8BE1-A40345746B2C}"/>
              </a:ext>
            </a:extLst>
          </p:cNvPr>
          <p:cNvSpPr/>
          <p:nvPr/>
        </p:nvSpPr>
        <p:spPr>
          <a:xfrm>
            <a:off x="6384341" y="3557931"/>
            <a:ext cx="2038864" cy="345989"/>
          </a:xfrm>
          <a:prstGeom prst="rect">
            <a:avLst/>
          </a:prstGeom>
          <a:solidFill>
            <a:srgbClr val="15A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327864B-FF5F-6C4E-B25E-73B3E84CE90E}"/>
              </a:ext>
            </a:extLst>
          </p:cNvPr>
          <p:cNvSpPr/>
          <p:nvPr/>
        </p:nvSpPr>
        <p:spPr>
          <a:xfrm>
            <a:off x="9111899" y="3581829"/>
            <a:ext cx="2038864" cy="345989"/>
          </a:xfrm>
          <a:prstGeom prst="rect">
            <a:avLst/>
          </a:prstGeom>
          <a:solidFill>
            <a:srgbClr val="D336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5715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56ED42-C92E-FD4E-B073-17685A30C78F}"/>
              </a:ext>
            </a:extLst>
          </p:cNvPr>
          <p:cNvPicPr>
            <a:picLocks noChangeAspect="1"/>
          </p:cNvPicPr>
          <p:nvPr/>
        </p:nvPicPr>
        <p:blipFill>
          <a:blip r:embed="rId2"/>
          <a:stretch>
            <a:fillRect/>
          </a:stretch>
        </p:blipFill>
        <p:spPr>
          <a:xfrm>
            <a:off x="0" y="6906"/>
            <a:ext cx="12192000" cy="6851094"/>
          </a:xfrm>
          <a:prstGeom prst="rect">
            <a:avLst/>
          </a:prstGeom>
        </p:spPr>
      </p:pic>
      <p:sp>
        <p:nvSpPr>
          <p:cNvPr id="3" name="TextBox 2">
            <a:extLst>
              <a:ext uri="{FF2B5EF4-FFF2-40B4-BE49-F238E27FC236}">
                <a16:creationId xmlns:a16="http://schemas.microsoft.com/office/drawing/2014/main" id="{1E1C1FFD-7624-A244-813B-F812002D96DA}"/>
              </a:ext>
            </a:extLst>
          </p:cNvPr>
          <p:cNvSpPr txBox="1"/>
          <p:nvPr/>
        </p:nvSpPr>
        <p:spPr>
          <a:xfrm>
            <a:off x="284205" y="185351"/>
            <a:ext cx="5301049" cy="646331"/>
          </a:xfrm>
          <a:prstGeom prst="rect">
            <a:avLst/>
          </a:prstGeom>
          <a:solidFill>
            <a:schemeClr val="bg1"/>
          </a:solidFill>
          <a:ln>
            <a:solidFill>
              <a:schemeClr val="bg1"/>
            </a:solidFill>
          </a:ln>
        </p:spPr>
        <p:txBody>
          <a:bodyPr wrap="square" rtlCol="0">
            <a:spAutoFit/>
          </a:bodyPr>
          <a:lstStyle/>
          <a:p>
            <a:r>
              <a:rPr lang="en-US" sz="3600" dirty="0"/>
              <a:t>Post Mortem</a:t>
            </a:r>
          </a:p>
        </p:txBody>
      </p:sp>
    </p:spTree>
    <p:extLst>
      <p:ext uri="{BB962C8B-B14F-4D97-AF65-F5344CB8AC3E}">
        <p14:creationId xmlns:p14="http://schemas.microsoft.com/office/powerpoint/2010/main" val="71594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5F3ADE-6FEE-1449-AA75-C8A5A332099F}"/>
              </a:ext>
            </a:extLst>
          </p:cNvPr>
          <p:cNvPicPr>
            <a:picLocks noChangeAspect="1"/>
          </p:cNvPicPr>
          <p:nvPr/>
        </p:nvPicPr>
        <p:blipFill>
          <a:blip r:embed="rId2"/>
          <a:stretch>
            <a:fillRect/>
          </a:stretch>
        </p:blipFill>
        <p:spPr>
          <a:xfrm>
            <a:off x="0" y="298838"/>
            <a:ext cx="12192000" cy="6846559"/>
          </a:xfrm>
          <a:prstGeom prst="rect">
            <a:avLst/>
          </a:prstGeom>
        </p:spPr>
      </p:pic>
      <p:sp>
        <p:nvSpPr>
          <p:cNvPr id="3" name="TextBox 2">
            <a:extLst>
              <a:ext uri="{FF2B5EF4-FFF2-40B4-BE49-F238E27FC236}">
                <a16:creationId xmlns:a16="http://schemas.microsoft.com/office/drawing/2014/main" id="{007744EE-4038-FB4F-827D-0D5757CE1453}"/>
              </a:ext>
            </a:extLst>
          </p:cNvPr>
          <p:cNvSpPr txBox="1"/>
          <p:nvPr/>
        </p:nvSpPr>
        <p:spPr>
          <a:xfrm>
            <a:off x="1915297" y="0"/>
            <a:ext cx="5301049" cy="646331"/>
          </a:xfrm>
          <a:prstGeom prst="rect">
            <a:avLst/>
          </a:prstGeom>
          <a:solidFill>
            <a:schemeClr val="bg1"/>
          </a:solidFill>
          <a:ln>
            <a:solidFill>
              <a:schemeClr val="bg1"/>
            </a:solidFill>
          </a:ln>
        </p:spPr>
        <p:txBody>
          <a:bodyPr wrap="square" rtlCol="0">
            <a:spAutoFit/>
          </a:bodyPr>
          <a:lstStyle/>
          <a:p>
            <a:r>
              <a:rPr lang="en-US" sz="3600" dirty="0"/>
              <a:t>Questions?</a:t>
            </a:r>
          </a:p>
        </p:txBody>
      </p:sp>
      <p:sp>
        <p:nvSpPr>
          <p:cNvPr id="5" name="TextBox 4">
            <a:extLst>
              <a:ext uri="{FF2B5EF4-FFF2-40B4-BE49-F238E27FC236}">
                <a16:creationId xmlns:a16="http://schemas.microsoft.com/office/drawing/2014/main" id="{687945B9-8B0C-D440-83A8-3BDC3DB9FAB3}"/>
              </a:ext>
            </a:extLst>
          </p:cNvPr>
          <p:cNvSpPr txBox="1"/>
          <p:nvPr/>
        </p:nvSpPr>
        <p:spPr>
          <a:xfrm>
            <a:off x="0" y="6559162"/>
            <a:ext cx="9144000" cy="584775"/>
          </a:xfrm>
          <a:prstGeom prst="rect">
            <a:avLst/>
          </a:prstGeom>
          <a:solidFill>
            <a:schemeClr val="bg1"/>
          </a:solidFill>
          <a:ln>
            <a:solidFill>
              <a:schemeClr val="bg1"/>
            </a:solidFill>
          </a:ln>
        </p:spPr>
        <p:txBody>
          <a:bodyPr wrap="square" rtlCol="0">
            <a:spAutoFit/>
          </a:bodyPr>
          <a:lstStyle/>
          <a:p>
            <a:r>
              <a:rPr lang="en-US" sz="3200" dirty="0"/>
              <a:t>Please see appendix for more supporting visuals</a:t>
            </a:r>
          </a:p>
        </p:txBody>
      </p:sp>
    </p:spTree>
    <p:extLst>
      <p:ext uri="{BB962C8B-B14F-4D97-AF65-F5344CB8AC3E}">
        <p14:creationId xmlns:p14="http://schemas.microsoft.com/office/powerpoint/2010/main" val="2306331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ABD888-DC88-6A4B-966F-E58A9A6A648B}"/>
              </a:ext>
            </a:extLst>
          </p:cNvPr>
          <p:cNvPicPr>
            <a:picLocks noChangeAspect="1"/>
          </p:cNvPicPr>
          <p:nvPr/>
        </p:nvPicPr>
        <p:blipFill>
          <a:blip r:embed="rId3"/>
          <a:stretch>
            <a:fillRect/>
          </a:stretch>
        </p:blipFill>
        <p:spPr>
          <a:xfrm>
            <a:off x="-20968" y="0"/>
            <a:ext cx="12192000" cy="6887928"/>
          </a:xfrm>
          <a:prstGeom prst="rect">
            <a:avLst/>
          </a:prstGeom>
        </p:spPr>
      </p:pic>
      <p:sp>
        <p:nvSpPr>
          <p:cNvPr id="5" name="TextBox 4">
            <a:extLst>
              <a:ext uri="{FF2B5EF4-FFF2-40B4-BE49-F238E27FC236}">
                <a16:creationId xmlns:a16="http://schemas.microsoft.com/office/drawing/2014/main" id="{C0D8B28D-8FCD-E94B-8CD5-93002805E22E}"/>
              </a:ext>
            </a:extLst>
          </p:cNvPr>
          <p:cNvSpPr txBox="1"/>
          <p:nvPr/>
        </p:nvSpPr>
        <p:spPr>
          <a:xfrm>
            <a:off x="225630" y="0"/>
            <a:ext cx="3761366" cy="1077218"/>
          </a:xfrm>
          <a:prstGeom prst="rect">
            <a:avLst/>
          </a:prstGeom>
          <a:solidFill>
            <a:schemeClr val="bg1"/>
          </a:solidFill>
        </p:spPr>
        <p:txBody>
          <a:bodyPr wrap="square" rtlCol="0">
            <a:spAutoFit/>
          </a:bodyPr>
          <a:lstStyle/>
          <a:p>
            <a:r>
              <a:rPr lang="en-US" sz="3200" dirty="0"/>
              <a:t>Summary</a:t>
            </a:r>
          </a:p>
          <a:p>
            <a:endParaRPr lang="en-US" sz="3200" dirty="0"/>
          </a:p>
        </p:txBody>
      </p:sp>
      <p:sp>
        <p:nvSpPr>
          <p:cNvPr id="6" name="TextBox 5">
            <a:extLst>
              <a:ext uri="{FF2B5EF4-FFF2-40B4-BE49-F238E27FC236}">
                <a16:creationId xmlns:a16="http://schemas.microsoft.com/office/drawing/2014/main" id="{338FDE72-6299-7647-B105-8E83B4328938}"/>
              </a:ext>
            </a:extLst>
          </p:cNvPr>
          <p:cNvSpPr txBox="1"/>
          <p:nvPr/>
        </p:nvSpPr>
        <p:spPr>
          <a:xfrm>
            <a:off x="225630" y="538609"/>
            <a:ext cx="7080477" cy="1754326"/>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Ride sharing has become an increasingly important component of city transportation options.  </a:t>
            </a:r>
          </a:p>
          <a:p>
            <a:pPr marL="285750" indent="-285750">
              <a:buFont typeface="Arial" panose="020B0604020202020204" pitchFamily="34" charset="0"/>
              <a:buChar char="•"/>
            </a:pPr>
            <a:r>
              <a:rPr lang="en-US" dirty="0"/>
              <a:t>It is estimated that Uber and Lyft drivers take ~ $20 million dollars away from the MBTA in Boston </a:t>
            </a:r>
          </a:p>
          <a:p>
            <a:pPr marL="285750" indent="-285750">
              <a:buFont typeface="Arial" panose="020B0604020202020204" pitchFamily="34" charset="0"/>
              <a:buChar char="•"/>
            </a:pPr>
            <a:r>
              <a:rPr lang="en-US" dirty="0"/>
              <a:t>Usage of ridesharing increased 25 percent between 2017 and 2018, with 81.3 million trips.  </a:t>
            </a:r>
            <a:endParaRPr lang="en-US" sz="1600" dirty="0"/>
          </a:p>
        </p:txBody>
      </p:sp>
      <p:sp>
        <p:nvSpPr>
          <p:cNvPr id="7" name="TextBox 6">
            <a:extLst>
              <a:ext uri="{FF2B5EF4-FFF2-40B4-BE49-F238E27FC236}">
                <a16:creationId xmlns:a16="http://schemas.microsoft.com/office/drawing/2014/main" id="{4D61915F-6F4D-C441-ACF1-A78B74744DE9}"/>
              </a:ext>
            </a:extLst>
          </p:cNvPr>
          <p:cNvSpPr txBox="1"/>
          <p:nvPr/>
        </p:nvSpPr>
        <p:spPr>
          <a:xfrm>
            <a:off x="5090555" y="4579604"/>
            <a:ext cx="3761366" cy="1077218"/>
          </a:xfrm>
          <a:prstGeom prst="rect">
            <a:avLst/>
          </a:prstGeom>
          <a:solidFill>
            <a:schemeClr val="bg1"/>
          </a:solidFill>
        </p:spPr>
        <p:txBody>
          <a:bodyPr wrap="square" rtlCol="0">
            <a:spAutoFit/>
          </a:bodyPr>
          <a:lstStyle/>
          <a:p>
            <a:r>
              <a:rPr lang="en-US" sz="3200" dirty="0"/>
              <a:t>Motivation</a:t>
            </a:r>
          </a:p>
          <a:p>
            <a:endParaRPr lang="en-US" sz="3200" dirty="0"/>
          </a:p>
        </p:txBody>
      </p:sp>
      <p:sp>
        <p:nvSpPr>
          <p:cNvPr id="8" name="TextBox 7">
            <a:extLst>
              <a:ext uri="{FF2B5EF4-FFF2-40B4-BE49-F238E27FC236}">
                <a16:creationId xmlns:a16="http://schemas.microsoft.com/office/drawing/2014/main" id="{BD06E993-F24E-A643-B0FE-9E95F6E865A5}"/>
              </a:ext>
            </a:extLst>
          </p:cNvPr>
          <p:cNvSpPr txBox="1"/>
          <p:nvPr/>
        </p:nvSpPr>
        <p:spPr>
          <a:xfrm>
            <a:off x="5090555" y="5118213"/>
            <a:ext cx="7080477" cy="1477328"/>
          </a:xfrm>
          <a:prstGeom prst="rect">
            <a:avLst/>
          </a:prstGeom>
          <a:solidFill>
            <a:schemeClr val="bg1"/>
          </a:solidFill>
        </p:spPr>
        <p:txBody>
          <a:bodyPr wrap="square" rtlCol="0">
            <a:spAutoFit/>
          </a:bodyPr>
          <a:lstStyle/>
          <a:p>
            <a:r>
              <a:rPr lang="en-US" dirty="0"/>
              <a:t>Given that usage has been increasing over time and provides a viable occupation, as a team we want to analyze data from ride share companies to understand where in Boston rides are generated and under what circumstances in order to help drivers maximize their likelihood of a pickup, and therefore profit. </a:t>
            </a:r>
            <a:endParaRPr lang="en-US" sz="1600" dirty="0"/>
          </a:p>
        </p:txBody>
      </p:sp>
    </p:spTree>
    <p:extLst>
      <p:ext uri="{BB962C8B-B14F-4D97-AF65-F5344CB8AC3E}">
        <p14:creationId xmlns:p14="http://schemas.microsoft.com/office/powerpoint/2010/main" val="3630723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B438B058-7100-D94D-8FB5-22A8E30236C0}"/>
              </a:ext>
            </a:extLst>
          </p:cNvPr>
          <p:cNvSpPr txBox="1"/>
          <p:nvPr/>
        </p:nvSpPr>
        <p:spPr>
          <a:xfrm>
            <a:off x="7226520" y="4694999"/>
            <a:ext cx="1489736" cy="1323439"/>
          </a:xfrm>
          <a:prstGeom prst="rect">
            <a:avLst/>
          </a:prstGeom>
          <a:solidFill>
            <a:schemeClr val="bg1"/>
          </a:solidFill>
          <a:ln>
            <a:solidFill>
              <a:schemeClr val="bg1"/>
            </a:solidFill>
          </a:ln>
        </p:spPr>
        <p:txBody>
          <a:bodyPr wrap="square" rtlCol="0">
            <a:spAutoFit/>
          </a:bodyPr>
          <a:lstStyle/>
          <a:p>
            <a:endParaRPr lang="en-US" sz="16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p:txBody>
      </p:sp>
      <p:sp>
        <p:nvSpPr>
          <p:cNvPr id="13" name="TextBox 12">
            <a:extLst>
              <a:ext uri="{FF2B5EF4-FFF2-40B4-BE49-F238E27FC236}">
                <a16:creationId xmlns:a16="http://schemas.microsoft.com/office/drawing/2014/main" id="{F7E02B4C-8F73-5B4A-950E-6E442DAD19AE}"/>
              </a:ext>
            </a:extLst>
          </p:cNvPr>
          <p:cNvSpPr txBox="1"/>
          <p:nvPr/>
        </p:nvSpPr>
        <p:spPr>
          <a:xfrm>
            <a:off x="4388653" y="4684980"/>
            <a:ext cx="1489736" cy="1323439"/>
          </a:xfrm>
          <a:prstGeom prst="rect">
            <a:avLst/>
          </a:prstGeom>
          <a:solidFill>
            <a:schemeClr val="bg1"/>
          </a:solidFill>
          <a:ln>
            <a:solidFill>
              <a:schemeClr val="bg1"/>
            </a:solidFill>
          </a:ln>
        </p:spPr>
        <p:txBody>
          <a:bodyPr wrap="square" rtlCol="0">
            <a:spAutoFit/>
          </a:bodyPr>
          <a:lstStyle/>
          <a:p>
            <a:endParaRPr lang="en-US" sz="16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p:txBody>
      </p:sp>
      <p:pic>
        <p:nvPicPr>
          <p:cNvPr id="4" name="Picture 3">
            <a:extLst>
              <a:ext uri="{FF2B5EF4-FFF2-40B4-BE49-F238E27FC236}">
                <a16:creationId xmlns:a16="http://schemas.microsoft.com/office/drawing/2014/main" id="{48A56ABF-179F-5144-84FC-4C2C4F6D8E2A}"/>
              </a:ext>
            </a:extLst>
          </p:cNvPr>
          <p:cNvPicPr>
            <a:picLocks noChangeAspect="1"/>
          </p:cNvPicPr>
          <p:nvPr/>
        </p:nvPicPr>
        <p:blipFill>
          <a:blip r:embed="rId3"/>
          <a:stretch>
            <a:fillRect/>
          </a:stretch>
        </p:blipFill>
        <p:spPr>
          <a:xfrm>
            <a:off x="0" y="0"/>
            <a:ext cx="12192000" cy="6908097"/>
          </a:xfrm>
          <a:prstGeom prst="rect">
            <a:avLst/>
          </a:prstGeom>
        </p:spPr>
      </p:pic>
      <p:sp>
        <p:nvSpPr>
          <p:cNvPr id="5" name="TextBox 4">
            <a:extLst>
              <a:ext uri="{FF2B5EF4-FFF2-40B4-BE49-F238E27FC236}">
                <a16:creationId xmlns:a16="http://schemas.microsoft.com/office/drawing/2014/main" id="{EC0B1C4E-2A12-0D4F-896D-7D58355E4762}"/>
              </a:ext>
            </a:extLst>
          </p:cNvPr>
          <p:cNvSpPr txBox="1"/>
          <p:nvPr/>
        </p:nvSpPr>
        <p:spPr>
          <a:xfrm>
            <a:off x="331363" y="159776"/>
            <a:ext cx="6067769" cy="707886"/>
          </a:xfrm>
          <a:prstGeom prst="rect">
            <a:avLst/>
          </a:prstGeom>
          <a:solidFill>
            <a:schemeClr val="bg1"/>
          </a:solidFill>
          <a:ln>
            <a:solidFill>
              <a:schemeClr val="bg1"/>
            </a:solidFill>
          </a:ln>
        </p:spPr>
        <p:txBody>
          <a:bodyPr wrap="square" rtlCol="0">
            <a:spAutoFit/>
          </a:bodyPr>
          <a:lstStyle/>
          <a:p>
            <a:r>
              <a:rPr lang="en-US" sz="4000" dirty="0"/>
              <a:t>SO MANY QUESTIONS!!!</a:t>
            </a:r>
          </a:p>
        </p:txBody>
      </p:sp>
      <p:sp>
        <p:nvSpPr>
          <p:cNvPr id="6" name="TextBox 5">
            <a:extLst>
              <a:ext uri="{FF2B5EF4-FFF2-40B4-BE49-F238E27FC236}">
                <a16:creationId xmlns:a16="http://schemas.microsoft.com/office/drawing/2014/main" id="{CEE388CC-EA25-9F4F-ADC7-FDE8E3F09360}"/>
              </a:ext>
            </a:extLst>
          </p:cNvPr>
          <p:cNvSpPr txBox="1"/>
          <p:nvPr/>
        </p:nvSpPr>
        <p:spPr>
          <a:xfrm>
            <a:off x="1492748" y="4694999"/>
            <a:ext cx="1489736" cy="1323439"/>
          </a:xfrm>
          <a:prstGeom prst="rect">
            <a:avLst/>
          </a:prstGeom>
          <a:solidFill>
            <a:schemeClr val="bg1"/>
          </a:solidFill>
          <a:ln>
            <a:solidFill>
              <a:schemeClr val="bg1"/>
            </a:solidFill>
          </a:ln>
        </p:spPr>
        <p:txBody>
          <a:bodyPr wrap="square" rtlCol="0">
            <a:spAutoFit/>
          </a:bodyPr>
          <a:lstStyle/>
          <a:p>
            <a:endParaRPr lang="en-US" sz="16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p:txBody>
      </p:sp>
      <p:sp>
        <p:nvSpPr>
          <p:cNvPr id="9" name="TextBox 8">
            <a:extLst>
              <a:ext uri="{FF2B5EF4-FFF2-40B4-BE49-F238E27FC236}">
                <a16:creationId xmlns:a16="http://schemas.microsoft.com/office/drawing/2014/main" id="{F6B4CD81-03B2-0E44-B49A-C7D2855A03B6}"/>
              </a:ext>
            </a:extLst>
          </p:cNvPr>
          <p:cNvSpPr txBox="1"/>
          <p:nvPr/>
        </p:nvSpPr>
        <p:spPr>
          <a:xfrm>
            <a:off x="0" y="5638182"/>
            <a:ext cx="3365248" cy="1477328"/>
          </a:xfrm>
          <a:prstGeom prst="rect">
            <a:avLst/>
          </a:prstGeom>
          <a:solidFill>
            <a:schemeClr val="bg1"/>
          </a:solidFill>
          <a:ln>
            <a:solidFill>
              <a:schemeClr val="bg1"/>
            </a:solidFill>
          </a:ln>
        </p:spPr>
        <p:txBody>
          <a:bodyPr wrap="square" rtlCol="0">
            <a:spAutoFit/>
          </a:bodyPr>
          <a:lstStyle/>
          <a:p>
            <a:pPr algn="ctr"/>
            <a:r>
              <a:rPr lang="en-US" dirty="0">
                <a:solidFill>
                  <a:srgbClr val="116BC3"/>
                </a:solidFill>
              </a:rPr>
              <a:t>What area of Boston are most rides sourced from?</a:t>
            </a:r>
          </a:p>
          <a:p>
            <a:pPr algn="ctr"/>
            <a:endParaRPr lang="en-US" dirty="0">
              <a:solidFill>
                <a:srgbClr val="116BC3"/>
              </a:solidFill>
            </a:endParaRPr>
          </a:p>
          <a:p>
            <a:pPr algn="ctr"/>
            <a:r>
              <a:rPr lang="en-US" dirty="0">
                <a:solidFill>
                  <a:srgbClr val="116BC3"/>
                </a:solidFill>
              </a:rPr>
              <a:t> (Geographical Data)</a:t>
            </a:r>
          </a:p>
          <a:p>
            <a:endParaRPr lang="en-US" dirty="0"/>
          </a:p>
        </p:txBody>
      </p:sp>
      <p:sp>
        <p:nvSpPr>
          <p:cNvPr id="15" name="TextBox 14">
            <a:extLst>
              <a:ext uri="{FF2B5EF4-FFF2-40B4-BE49-F238E27FC236}">
                <a16:creationId xmlns:a16="http://schemas.microsoft.com/office/drawing/2014/main" id="{EE40C654-BD28-7141-A575-BDF1E80D539C}"/>
              </a:ext>
            </a:extLst>
          </p:cNvPr>
          <p:cNvSpPr txBox="1"/>
          <p:nvPr/>
        </p:nvSpPr>
        <p:spPr>
          <a:xfrm>
            <a:off x="4328303" y="4667593"/>
            <a:ext cx="1489736" cy="1323439"/>
          </a:xfrm>
          <a:prstGeom prst="rect">
            <a:avLst/>
          </a:prstGeom>
          <a:solidFill>
            <a:schemeClr val="bg1"/>
          </a:solidFill>
          <a:ln>
            <a:solidFill>
              <a:schemeClr val="bg1"/>
            </a:solidFill>
          </a:ln>
        </p:spPr>
        <p:txBody>
          <a:bodyPr wrap="square" rtlCol="0">
            <a:spAutoFit/>
          </a:bodyPr>
          <a:lstStyle/>
          <a:p>
            <a:endParaRPr lang="en-US" sz="16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p:txBody>
      </p:sp>
      <p:sp>
        <p:nvSpPr>
          <p:cNvPr id="10" name="TextBox 9">
            <a:extLst>
              <a:ext uri="{FF2B5EF4-FFF2-40B4-BE49-F238E27FC236}">
                <a16:creationId xmlns:a16="http://schemas.microsoft.com/office/drawing/2014/main" id="{310521DE-13F7-E14C-AAE6-F2807A4E0933}"/>
              </a:ext>
            </a:extLst>
          </p:cNvPr>
          <p:cNvSpPr txBox="1"/>
          <p:nvPr/>
        </p:nvSpPr>
        <p:spPr>
          <a:xfrm>
            <a:off x="3680464" y="5698045"/>
            <a:ext cx="2633147" cy="1477328"/>
          </a:xfrm>
          <a:prstGeom prst="rect">
            <a:avLst/>
          </a:prstGeom>
          <a:solidFill>
            <a:schemeClr val="bg1"/>
          </a:solidFill>
          <a:ln>
            <a:solidFill>
              <a:schemeClr val="bg1"/>
            </a:solidFill>
          </a:ln>
        </p:spPr>
        <p:txBody>
          <a:bodyPr wrap="square" rtlCol="0">
            <a:spAutoFit/>
          </a:bodyPr>
          <a:lstStyle/>
          <a:p>
            <a:pPr algn="ctr"/>
            <a:r>
              <a:rPr lang="en-US" dirty="0">
                <a:solidFill>
                  <a:srgbClr val="FEAE33"/>
                </a:solidFill>
              </a:rPr>
              <a:t>What time of day are most rides requested?</a:t>
            </a:r>
          </a:p>
          <a:p>
            <a:pPr algn="ctr"/>
            <a:endParaRPr lang="en-US" dirty="0">
              <a:solidFill>
                <a:srgbClr val="FEAE33"/>
              </a:solidFill>
            </a:endParaRPr>
          </a:p>
          <a:p>
            <a:pPr algn="ctr"/>
            <a:r>
              <a:rPr lang="en-US" dirty="0">
                <a:solidFill>
                  <a:srgbClr val="FEAE33"/>
                </a:solidFill>
              </a:rPr>
              <a:t> (Time Stamp Data)</a:t>
            </a:r>
          </a:p>
          <a:p>
            <a:endParaRPr lang="en-US" dirty="0"/>
          </a:p>
        </p:txBody>
      </p:sp>
      <p:sp>
        <p:nvSpPr>
          <p:cNvPr id="16" name="TextBox 15">
            <a:extLst>
              <a:ext uri="{FF2B5EF4-FFF2-40B4-BE49-F238E27FC236}">
                <a16:creationId xmlns:a16="http://schemas.microsoft.com/office/drawing/2014/main" id="{00075E03-BDFB-6548-9316-B015C0D672FF}"/>
              </a:ext>
            </a:extLst>
          </p:cNvPr>
          <p:cNvSpPr txBox="1"/>
          <p:nvPr/>
        </p:nvSpPr>
        <p:spPr>
          <a:xfrm>
            <a:off x="7302507" y="4674061"/>
            <a:ext cx="1489736" cy="1323439"/>
          </a:xfrm>
          <a:prstGeom prst="rect">
            <a:avLst/>
          </a:prstGeom>
          <a:solidFill>
            <a:schemeClr val="bg1"/>
          </a:solidFill>
          <a:ln>
            <a:solidFill>
              <a:schemeClr val="bg1"/>
            </a:solidFill>
          </a:ln>
        </p:spPr>
        <p:txBody>
          <a:bodyPr wrap="square" rtlCol="0">
            <a:spAutoFit/>
          </a:bodyPr>
          <a:lstStyle/>
          <a:p>
            <a:endParaRPr lang="en-US" sz="16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p:txBody>
      </p:sp>
      <p:sp>
        <p:nvSpPr>
          <p:cNvPr id="11" name="TextBox 10">
            <a:extLst>
              <a:ext uri="{FF2B5EF4-FFF2-40B4-BE49-F238E27FC236}">
                <a16:creationId xmlns:a16="http://schemas.microsoft.com/office/drawing/2014/main" id="{CF8140AE-701E-7F4E-9DFF-58768F5C1711}"/>
              </a:ext>
            </a:extLst>
          </p:cNvPr>
          <p:cNvSpPr txBox="1"/>
          <p:nvPr/>
        </p:nvSpPr>
        <p:spPr>
          <a:xfrm>
            <a:off x="6576369" y="5638182"/>
            <a:ext cx="2633147" cy="1477328"/>
          </a:xfrm>
          <a:prstGeom prst="rect">
            <a:avLst/>
          </a:prstGeom>
          <a:solidFill>
            <a:schemeClr val="bg1"/>
          </a:solidFill>
          <a:ln>
            <a:solidFill>
              <a:schemeClr val="bg1"/>
            </a:solidFill>
          </a:ln>
        </p:spPr>
        <p:txBody>
          <a:bodyPr wrap="square" rtlCol="0">
            <a:spAutoFit/>
          </a:bodyPr>
          <a:lstStyle/>
          <a:p>
            <a:pPr algn="ctr"/>
            <a:r>
              <a:rPr lang="en-US" dirty="0">
                <a:solidFill>
                  <a:srgbClr val="15A189"/>
                </a:solidFill>
              </a:rPr>
              <a:t>What day of the week are most rides requested?</a:t>
            </a:r>
          </a:p>
          <a:p>
            <a:pPr algn="ctr"/>
            <a:endParaRPr lang="en-US" dirty="0">
              <a:solidFill>
                <a:srgbClr val="15A189"/>
              </a:solidFill>
            </a:endParaRPr>
          </a:p>
          <a:p>
            <a:pPr algn="ctr"/>
            <a:r>
              <a:rPr lang="en-US" dirty="0">
                <a:solidFill>
                  <a:srgbClr val="15A189"/>
                </a:solidFill>
              </a:rPr>
              <a:t> (Calendar Data)</a:t>
            </a:r>
          </a:p>
          <a:p>
            <a:endParaRPr lang="en-US" dirty="0"/>
          </a:p>
        </p:txBody>
      </p:sp>
      <p:sp>
        <p:nvSpPr>
          <p:cNvPr id="17" name="TextBox 16">
            <a:extLst>
              <a:ext uri="{FF2B5EF4-FFF2-40B4-BE49-F238E27FC236}">
                <a16:creationId xmlns:a16="http://schemas.microsoft.com/office/drawing/2014/main" id="{B77C1AAC-77A2-2042-93BA-1917FE61DFD9}"/>
              </a:ext>
            </a:extLst>
          </p:cNvPr>
          <p:cNvSpPr txBox="1"/>
          <p:nvPr/>
        </p:nvSpPr>
        <p:spPr>
          <a:xfrm>
            <a:off x="10306386" y="5329312"/>
            <a:ext cx="1489736" cy="1323439"/>
          </a:xfrm>
          <a:prstGeom prst="rect">
            <a:avLst/>
          </a:prstGeom>
          <a:solidFill>
            <a:schemeClr val="bg1"/>
          </a:solidFill>
          <a:ln>
            <a:solidFill>
              <a:schemeClr val="bg1"/>
            </a:solidFill>
          </a:ln>
        </p:spPr>
        <p:txBody>
          <a:bodyPr wrap="square" rtlCol="0">
            <a:spAutoFit/>
          </a:bodyPr>
          <a:lstStyle/>
          <a:p>
            <a:endParaRPr lang="en-US" sz="16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p:txBody>
      </p:sp>
      <p:sp>
        <p:nvSpPr>
          <p:cNvPr id="12" name="TextBox 11">
            <a:extLst>
              <a:ext uri="{FF2B5EF4-FFF2-40B4-BE49-F238E27FC236}">
                <a16:creationId xmlns:a16="http://schemas.microsoft.com/office/drawing/2014/main" id="{1B8EE42F-564A-7547-A29A-D062FDA6F386}"/>
              </a:ext>
            </a:extLst>
          </p:cNvPr>
          <p:cNvSpPr txBox="1"/>
          <p:nvPr/>
        </p:nvSpPr>
        <p:spPr>
          <a:xfrm>
            <a:off x="9498503" y="5629543"/>
            <a:ext cx="2633147" cy="1477328"/>
          </a:xfrm>
          <a:prstGeom prst="rect">
            <a:avLst/>
          </a:prstGeom>
          <a:solidFill>
            <a:schemeClr val="bg1"/>
          </a:solidFill>
          <a:ln>
            <a:solidFill>
              <a:schemeClr val="bg1"/>
            </a:solidFill>
          </a:ln>
        </p:spPr>
        <p:txBody>
          <a:bodyPr wrap="square" rtlCol="0">
            <a:spAutoFit/>
          </a:bodyPr>
          <a:lstStyle/>
          <a:p>
            <a:pPr algn="ctr"/>
            <a:r>
              <a:rPr lang="en-US" dirty="0">
                <a:solidFill>
                  <a:srgbClr val="D33627"/>
                </a:solidFill>
              </a:rPr>
              <a:t>At what apparent temperature are the most rides requested?</a:t>
            </a:r>
          </a:p>
          <a:p>
            <a:pPr algn="ctr"/>
            <a:r>
              <a:rPr lang="en-US" dirty="0">
                <a:solidFill>
                  <a:srgbClr val="D33627"/>
                </a:solidFill>
              </a:rPr>
              <a:t>(Weather Data)</a:t>
            </a:r>
          </a:p>
          <a:p>
            <a:endParaRPr lang="en-US" dirty="0"/>
          </a:p>
        </p:txBody>
      </p:sp>
      <p:sp>
        <p:nvSpPr>
          <p:cNvPr id="18" name="TextBox 17">
            <a:extLst>
              <a:ext uri="{FF2B5EF4-FFF2-40B4-BE49-F238E27FC236}">
                <a16:creationId xmlns:a16="http://schemas.microsoft.com/office/drawing/2014/main" id="{F3930F2D-D8F1-A94B-B4B5-901F19BF5C10}"/>
              </a:ext>
            </a:extLst>
          </p:cNvPr>
          <p:cNvSpPr txBox="1"/>
          <p:nvPr/>
        </p:nvSpPr>
        <p:spPr>
          <a:xfrm>
            <a:off x="0" y="1336302"/>
            <a:ext cx="7491663" cy="3908762"/>
          </a:xfrm>
          <a:prstGeom prst="rect">
            <a:avLst/>
          </a:prstGeom>
          <a:solidFill>
            <a:schemeClr val="bg1"/>
          </a:solidFill>
          <a:ln>
            <a:solidFill>
              <a:schemeClr val="bg1"/>
            </a:solidFill>
          </a:ln>
        </p:spPr>
        <p:txBody>
          <a:bodyPr wrap="square" rtlCol="0">
            <a:spAutoFit/>
          </a:bodyPr>
          <a:lstStyle/>
          <a:p>
            <a:r>
              <a:rPr lang="en-US" sz="2400" dirty="0"/>
              <a:t>There are so many questions we could answer with the large data set we were working with. Ultimately, our goal is to help ride share drivers find the “perfect” conditions in which to find a rider. </a:t>
            </a:r>
          </a:p>
          <a:p>
            <a:endParaRPr lang="en-US" sz="2400" dirty="0"/>
          </a:p>
          <a:p>
            <a:r>
              <a:rPr lang="en-US" sz="2400" dirty="0"/>
              <a:t>Below are some of the basic questions, along with the type of data required to answer them. </a:t>
            </a:r>
          </a:p>
          <a:p>
            <a:endParaRPr lang="en-US" sz="16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3779233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7E601D-4689-554D-AD37-30AAF54D6806}"/>
              </a:ext>
            </a:extLst>
          </p:cNvPr>
          <p:cNvPicPr>
            <a:picLocks noChangeAspect="1"/>
          </p:cNvPicPr>
          <p:nvPr/>
        </p:nvPicPr>
        <p:blipFill>
          <a:blip r:embed="rId3"/>
          <a:stretch>
            <a:fillRect/>
          </a:stretch>
        </p:blipFill>
        <p:spPr>
          <a:xfrm>
            <a:off x="-1" y="0"/>
            <a:ext cx="12270259" cy="6858000"/>
          </a:xfrm>
          <a:prstGeom prst="rect">
            <a:avLst/>
          </a:prstGeom>
        </p:spPr>
      </p:pic>
      <p:sp>
        <p:nvSpPr>
          <p:cNvPr id="5" name="Rectangle 4">
            <a:extLst>
              <a:ext uri="{FF2B5EF4-FFF2-40B4-BE49-F238E27FC236}">
                <a16:creationId xmlns:a16="http://schemas.microsoft.com/office/drawing/2014/main" id="{EE926131-33D9-9C4A-9EEE-9745E6312A2F}"/>
              </a:ext>
            </a:extLst>
          </p:cNvPr>
          <p:cNvSpPr/>
          <p:nvPr/>
        </p:nvSpPr>
        <p:spPr>
          <a:xfrm>
            <a:off x="5543550" y="285750"/>
            <a:ext cx="5815013" cy="6015038"/>
          </a:xfrm>
          <a:prstGeom prst="rect">
            <a:avLst/>
          </a:prstGeom>
          <a:solidFill>
            <a:srgbClr val="A35BA4"/>
          </a:solidFill>
          <a:ln>
            <a:solidFill>
              <a:srgbClr val="A35B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00CFB4F-FA5F-2645-8753-C97174A6A1C5}"/>
              </a:ext>
            </a:extLst>
          </p:cNvPr>
          <p:cNvSpPr txBox="1"/>
          <p:nvPr/>
        </p:nvSpPr>
        <p:spPr>
          <a:xfrm>
            <a:off x="5451401" y="335707"/>
            <a:ext cx="5350933" cy="646331"/>
          </a:xfrm>
          <a:prstGeom prst="rect">
            <a:avLst/>
          </a:prstGeom>
          <a:noFill/>
        </p:spPr>
        <p:txBody>
          <a:bodyPr wrap="square" rtlCol="0">
            <a:spAutoFit/>
          </a:bodyPr>
          <a:lstStyle/>
          <a:p>
            <a:r>
              <a:rPr lang="en-US" sz="3600" dirty="0"/>
              <a:t>Data Cleanup &amp; Exploration</a:t>
            </a:r>
          </a:p>
        </p:txBody>
      </p:sp>
      <p:sp>
        <p:nvSpPr>
          <p:cNvPr id="7" name="TextBox 6">
            <a:extLst>
              <a:ext uri="{FF2B5EF4-FFF2-40B4-BE49-F238E27FC236}">
                <a16:creationId xmlns:a16="http://schemas.microsoft.com/office/drawing/2014/main" id="{A83DBA54-18E0-4845-B4EE-09CFB631A42D}"/>
              </a:ext>
            </a:extLst>
          </p:cNvPr>
          <p:cNvSpPr txBox="1"/>
          <p:nvPr/>
        </p:nvSpPr>
        <p:spPr>
          <a:xfrm>
            <a:off x="5230825" y="1334163"/>
            <a:ext cx="6925733" cy="4401205"/>
          </a:xfrm>
          <a:prstGeom prst="rect">
            <a:avLst/>
          </a:prstGeom>
          <a:noFill/>
        </p:spPr>
        <p:txBody>
          <a:bodyPr wrap="square" rtlCol="0">
            <a:spAutoFit/>
          </a:bodyPr>
          <a:lstStyle/>
          <a:p>
            <a:pPr marL="342900" indent="-342900">
              <a:buFont typeface="Arial" panose="020B0604020202020204" pitchFamily="34" charset="0"/>
              <a:buChar char="•"/>
            </a:pPr>
            <a:r>
              <a:rPr lang="en-US" sz="2000" dirty="0"/>
              <a:t>We found a data set using Kaggle that had the majority of information we were looking for. </a:t>
            </a:r>
          </a:p>
          <a:p>
            <a:endParaRPr lang="en-US" sz="2000" dirty="0"/>
          </a:p>
          <a:p>
            <a:pPr marL="342900" indent="-342900">
              <a:buFont typeface="Arial" panose="020B0604020202020204" pitchFamily="34" charset="0"/>
              <a:buChar char="•"/>
            </a:pPr>
            <a:r>
              <a:rPr lang="en-US" sz="2000" dirty="0"/>
              <a:t>Used weather and geography APIs for heatmaps</a:t>
            </a:r>
          </a:p>
          <a:p>
            <a:endParaRPr lang="en-US" sz="2000" dirty="0"/>
          </a:p>
          <a:p>
            <a:pPr marL="342900" indent="-342900">
              <a:buFont typeface="Arial" panose="020B0604020202020204" pitchFamily="34" charset="0"/>
              <a:buChar char="•"/>
            </a:pPr>
            <a:r>
              <a:rPr lang="en-US" sz="2000" dirty="0"/>
              <a:t>Graphing correlations were sparse. </a:t>
            </a:r>
          </a:p>
          <a:p>
            <a:endParaRPr lang="en-US" sz="2000" dirty="0"/>
          </a:p>
          <a:p>
            <a:pPr marL="342900" indent="-342900">
              <a:buFont typeface="Arial" panose="020B0604020202020204" pitchFamily="34" charset="0"/>
              <a:buChar char="•"/>
            </a:pPr>
            <a:r>
              <a:rPr lang="en-US" sz="2000" dirty="0"/>
              <a:t>We double checked the data several times during the code to ensure we were graphing variables correctly. </a:t>
            </a:r>
          </a:p>
          <a:p>
            <a:endParaRPr lang="en-US" sz="2000" dirty="0"/>
          </a:p>
          <a:p>
            <a:pPr marL="342900" indent="-342900">
              <a:buFont typeface="Arial" panose="020B0604020202020204" pitchFamily="34" charset="0"/>
              <a:buChar char="•"/>
            </a:pPr>
            <a:r>
              <a:rPr lang="en-US" sz="2000" dirty="0"/>
              <a:t>Dataset was slightly unclear on defining some of it’s variables.</a:t>
            </a:r>
          </a:p>
          <a:p>
            <a:endParaRPr lang="en-US" sz="2000" dirty="0"/>
          </a:p>
          <a:p>
            <a:pPr marL="342900" indent="-342900">
              <a:buFont typeface="Arial" panose="020B0604020202020204" pitchFamily="34" charset="0"/>
              <a:buChar char="•"/>
            </a:pPr>
            <a:r>
              <a:rPr lang="en-US" sz="2000" dirty="0"/>
              <a:t>Dataset was very large, and we quickly trimmed it down to only </a:t>
            </a:r>
          </a:p>
        </p:txBody>
      </p:sp>
    </p:spTree>
    <p:extLst>
      <p:ext uri="{BB962C8B-B14F-4D97-AF65-F5344CB8AC3E}">
        <p14:creationId xmlns:p14="http://schemas.microsoft.com/office/powerpoint/2010/main" val="2553541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6DE557-699A-8C42-9923-496CCC4F98DF}"/>
              </a:ext>
            </a:extLst>
          </p:cNvPr>
          <p:cNvPicPr>
            <a:picLocks noChangeAspect="1"/>
          </p:cNvPicPr>
          <p:nvPr/>
        </p:nvPicPr>
        <p:blipFill>
          <a:blip r:embed="rId3"/>
          <a:stretch>
            <a:fillRect/>
          </a:stretch>
        </p:blipFill>
        <p:spPr>
          <a:xfrm>
            <a:off x="56707" y="19687"/>
            <a:ext cx="12192000" cy="6818626"/>
          </a:xfrm>
          <a:prstGeom prst="rect">
            <a:avLst/>
          </a:prstGeom>
        </p:spPr>
      </p:pic>
      <p:pic>
        <p:nvPicPr>
          <p:cNvPr id="5" name="Picture 4">
            <a:extLst>
              <a:ext uri="{FF2B5EF4-FFF2-40B4-BE49-F238E27FC236}">
                <a16:creationId xmlns:a16="http://schemas.microsoft.com/office/drawing/2014/main" id="{6947A23C-6EDC-E44C-98B6-0C09BB36DA36}"/>
              </a:ext>
            </a:extLst>
          </p:cNvPr>
          <p:cNvPicPr>
            <a:picLocks noChangeAspect="1"/>
          </p:cNvPicPr>
          <p:nvPr/>
        </p:nvPicPr>
        <p:blipFill>
          <a:blip r:embed="rId4"/>
          <a:stretch>
            <a:fillRect/>
          </a:stretch>
        </p:blipFill>
        <p:spPr>
          <a:xfrm>
            <a:off x="172337" y="1219201"/>
            <a:ext cx="6956038" cy="4685414"/>
          </a:xfrm>
          <a:prstGeom prst="rect">
            <a:avLst/>
          </a:prstGeom>
        </p:spPr>
      </p:pic>
    </p:spTree>
    <p:extLst>
      <p:ext uri="{BB962C8B-B14F-4D97-AF65-F5344CB8AC3E}">
        <p14:creationId xmlns:p14="http://schemas.microsoft.com/office/powerpoint/2010/main" val="2762588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D26546-2659-454A-B8C4-CFE6FEFAA91B}"/>
              </a:ext>
            </a:extLst>
          </p:cNvPr>
          <p:cNvPicPr>
            <a:picLocks noChangeAspect="1"/>
          </p:cNvPicPr>
          <p:nvPr/>
        </p:nvPicPr>
        <p:blipFill>
          <a:blip r:embed="rId3"/>
          <a:stretch>
            <a:fillRect/>
          </a:stretch>
        </p:blipFill>
        <p:spPr>
          <a:xfrm>
            <a:off x="-53817" y="0"/>
            <a:ext cx="12299634" cy="6874418"/>
          </a:xfrm>
          <a:prstGeom prst="rect">
            <a:avLst/>
          </a:prstGeom>
        </p:spPr>
      </p:pic>
      <p:sp>
        <p:nvSpPr>
          <p:cNvPr id="9" name="TextBox 8">
            <a:extLst>
              <a:ext uri="{FF2B5EF4-FFF2-40B4-BE49-F238E27FC236}">
                <a16:creationId xmlns:a16="http://schemas.microsoft.com/office/drawing/2014/main" id="{8FEC5DE3-3CDB-6B40-9037-43CBCE409D2E}"/>
              </a:ext>
            </a:extLst>
          </p:cNvPr>
          <p:cNvSpPr txBox="1"/>
          <p:nvPr/>
        </p:nvSpPr>
        <p:spPr>
          <a:xfrm>
            <a:off x="239133" y="0"/>
            <a:ext cx="1115244" cy="1077218"/>
          </a:xfrm>
          <a:prstGeom prst="rect">
            <a:avLst/>
          </a:prstGeom>
          <a:solidFill>
            <a:srgbClr val="006499"/>
          </a:solidFill>
          <a:ln>
            <a:solidFill>
              <a:srgbClr val="006499"/>
            </a:solidFill>
          </a:ln>
        </p:spPr>
        <p:txBody>
          <a:bodyPr wrap="square" rtlCol="0">
            <a:spAutoFit/>
          </a:bodyPr>
          <a:lstStyle/>
          <a:p>
            <a:endParaRPr lang="en-US" sz="3200" dirty="0">
              <a:solidFill>
                <a:schemeClr val="bg1"/>
              </a:solidFill>
            </a:endParaRPr>
          </a:p>
          <a:p>
            <a:pPr marL="457200" indent="-457200">
              <a:buFont typeface="Arial" panose="020B0604020202020204" pitchFamily="34" charset="0"/>
              <a:buChar char="•"/>
            </a:pPr>
            <a:endParaRPr lang="en-US" sz="3200" dirty="0">
              <a:solidFill>
                <a:schemeClr val="bg1"/>
              </a:solidFill>
            </a:endParaRPr>
          </a:p>
        </p:txBody>
      </p:sp>
      <p:sp>
        <p:nvSpPr>
          <p:cNvPr id="7" name="Rectangle 6">
            <a:extLst>
              <a:ext uri="{FF2B5EF4-FFF2-40B4-BE49-F238E27FC236}">
                <a16:creationId xmlns:a16="http://schemas.microsoft.com/office/drawing/2014/main" id="{6B5CF911-DF3C-5F48-810C-AF05677DCF2D}"/>
              </a:ext>
            </a:extLst>
          </p:cNvPr>
          <p:cNvSpPr/>
          <p:nvPr/>
        </p:nvSpPr>
        <p:spPr>
          <a:xfrm>
            <a:off x="239133" y="2868047"/>
            <a:ext cx="6604580" cy="2557462"/>
          </a:xfrm>
          <a:prstGeom prst="rect">
            <a:avLst/>
          </a:prstGeom>
          <a:solidFill>
            <a:srgbClr val="1E487A"/>
          </a:solidFill>
          <a:ln>
            <a:solidFill>
              <a:srgbClr val="1E48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0815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9A6208-DEF6-C641-9000-5A0BB01D48CA}"/>
              </a:ext>
            </a:extLst>
          </p:cNvPr>
          <p:cNvPicPr>
            <a:picLocks noChangeAspect="1"/>
          </p:cNvPicPr>
          <p:nvPr/>
        </p:nvPicPr>
        <p:blipFill>
          <a:blip r:embed="rId3"/>
          <a:stretch>
            <a:fillRect/>
          </a:stretch>
        </p:blipFill>
        <p:spPr>
          <a:xfrm>
            <a:off x="-1" y="0"/>
            <a:ext cx="12241161" cy="6858000"/>
          </a:xfrm>
          <a:prstGeom prst="rect">
            <a:avLst/>
          </a:prstGeom>
        </p:spPr>
      </p:pic>
    </p:spTree>
    <p:extLst>
      <p:ext uri="{BB962C8B-B14F-4D97-AF65-F5344CB8AC3E}">
        <p14:creationId xmlns:p14="http://schemas.microsoft.com/office/powerpoint/2010/main" val="2128835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EB9763-4198-4744-971D-ECF95956FF97}"/>
              </a:ext>
            </a:extLst>
          </p:cNvPr>
          <p:cNvPicPr>
            <a:picLocks noChangeAspect="1"/>
          </p:cNvPicPr>
          <p:nvPr/>
        </p:nvPicPr>
        <p:blipFill>
          <a:blip r:embed="rId3"/>
          <a:stretch>
            <a:fillRect/>
          </a:stretch>
        </p:blipFill>
        <p:spPr>
          <a:xfrm>
            <a:off x="-1" y="0"/>
            <a:ext cx="12241161" cy="6858000"/>
          </a:xfrm>
          <a:prstGeom prst="rect">
            <a:avLst/>
          </a:prstGeom>
        </p:spPr>
      </p:pic>
    </p:spTree>
    <p:extLst>
      <p:ext uri="{BB962C8B-B14F-4D97-AF65-F5344CB8AC3E}">
        <p14:creationId xmlns:p14="http://schemas.microsoft.com/office/powerpoint/2010/main" val="1035893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DD93ED-A1FB-D447-8CD5-B9066EF1B50C}"/>
              </a:ext>
            </a:extLst>
          </p:cNvPr>
          <p:cNvPicPr>
            <a:picLocks noChangeAspect="1"/>
          </p:cNvPicPr>
          <p:nvPr/>
        </p:nvPicPr>
        <p:blipFill>
          <a:blip r:embed="rId3"/>
          <a:stretch>
            <a:fillRect/>
          </a:stretch>
        </p:blipFill>
        <p:spPr>
          <a:xfrm>
            <a:off x="0" y="0"/>
            <a:ext cx="12128180" cy="6721642"/>
          </a:xfrm>
          <a:prstGeom prst="rect">
            <a:avLst/>
          </a:prstGeom>
        </p:spPr>
      </p:pic>
    </p:spTree>
    <p:extLst>
      <p:ext uri="{BB962C8B-B14F-4D97-AF65-F5344CB8AC3E}">
        <p14:creationId xmlns:p14="http://schemas.microsoft.com/office/powerpoint/2010/main" val="34487615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TotalTime>
  <Words>478</Words>
  <Application>Microsoft Macintosh PowerPoint</Application>
  <PresentationFormat>Widescreen</PresentationFormat>
  <Paragraphs>88</Paragraphs>
  <Slides>13</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Tova Donahue</dc:creator>
  <cp:lastModifiedBy>Tova Donahue</cp:lastModifiedBy>
  <cp:revision>13</cp:revision>
  <dcterms:created xsi:type="dcterms:W3CDTF">2021-07-22T01:35:44Z</dcterms:created>
  <dcterms:modified xsi:type="dcterms:W3CDTF">2021-07-23T01:58:58Z</dcterms:modified>
</cp:coreProperties>
</file>